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1139" r:id="rId2"/>
    <p:sldId id="1085" r:id="rId3"/>
    <p:sldId id="1166" r:id="rId4"/>
    <p:sldId id="1167" r:id="rId5"/>
    <p:sldId id="1168" r:id="rId6"/>
    <p:sldId id="1169" r:id="rId7"/>
    <p:sldId id="1184" r:id="rId8"/>
    <p:sldId id="1173" r:id="rId9"/>
    <p:sldId id="1174" r:id="rId10"/>
    <p:sldId id="1175" r:id="rId11"/>
    <p:sldId id="1176" r:id="rId12"/>
    <p:sldId id="1177" r:id="rId13"/>
    <p:sldId id="1178" r:id="rId14"/>
    <p:sldId id="1179" r:id="rId15"/>
    <p:sldId id="1180" r:id="rId16"/>
    <p:sldId id="1181" r:id="rId17"/>
    <p:sldId id="1182" r:id="rId18"/>
    <p:sldId id="1185" r:id="rId19"/>
    <p:sldId id="1172" r:id="rId20"/>
    <p:sldId id="1170" r:id="rId21"/>
  </p:sldIdLst>
  <p:sldSz cx="14630400" cy="8229600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1pPr>
    <a:lvl2pPr marL="652979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2pPr>
    <a:lvl3pPr marL="1305960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3pPr>
    <a:lvl4pPr marL="1958941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4pPr>
    <a:lvl5pPr marL="2611921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5pPr>
    <a:lvl6pPr marL="3264898" algn="l" defTabSz="652979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6pPr>
    <a:lvl7pPr marL="3917878" algn="l" defTabSz="652979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7pPr>
    <a:lvl8pPr marL="4570857" algn="l" defTabSz="652979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8pPr>
    <a:lvl9pPr marL="5223836" algn="l" defTabSz="652979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575"/>
    <a:srgbClr val="147500"/>
    <a:srgbClr val="900306"/>
    <a:srgbClr val="32415C"/>
    <a:srgbClr val="FB0A10"/>
    <a:srgbClr val="94F0E4"/>
    <a:srgbClr val="5771A0"/>
    <a:srgbClr val="800080"/>
    <a:srgbClr val="66FF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749" y="38"/>
      </p:cViewPr>
      <p:guideLst>
        <p:guide orient="horz" pos="2592"/>
        <p:guide pos="4605"/>
      </p:guideLst>
    </p:cSldViewPr>
  </p:slideViewPr>
  <p:outlineViewPr>
    <p:cViewPr>
      <p:scale>
        <a:sx n="33" d="100"/>
        <a:sy n="33" d="100"/>
      </p:scale>
      <p:origin x="0" y="9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106" d="100"/>
          <a:sy n="106" d="100"/>
        </p:scale>
        <p:origin x="-4208" y="-112"/>
      </p:cViewPr>
      <p:guideLst>
        <p:guide orient="horz" pos="2931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4A945B-1677-F84B-A524-CAF250E531E8}" type="doc">
      <dgm:prSet loTypeId="urn:microsoft.com/office/officeart/2005/8/layout/process2" loCatId="" qsTypeId="urn:microsoft.com/office/officeart/2005/8/quickstyle/simple4" qsCatId="simple" csTypeId="urn:microsoft.com/office/officeart/2005/8/colors/colorful2" csCatId="colorful" phldr="1"/>
      <dgm:spPr/>
    </dgm:pt>
    <dgm:pt modelId="{8284DBD8-B8FF-F244-B2A0-3F0DB227E5F3}">
      <dgm:prSet phldrT="[Text]"/>
      <dgm:spPr/>
      <dgm:t>
        <a:bodyPr/>
        <a:lstStyle/>
        <a:p>
          <a:r>
            <a:rPr lang="en-US" dirty="0" smtClean="0">
              <a:latin typeface="VAG Rounded" panose="020B0500000000000000" pitchFamily="34" charset="0"/>
              <a:cs typeface="Vagrounded"/>
            </a:rPr>
            <a:t>CS10</a:t>
          </a:r>
          <a:endParaRPr lang="en-US" dirty="0">
            <a:latin typeface="VAG Rounded" panose="020B0500000000000000" pitchFamily="34" charset="0"/>
            <a:cs typeface="Vagrounded"/>
          </a:endParaRPr>
        </a:p>
      </dgm:t>
    </dgm:pt>
    <dgm:pt modelId="{6F57E6F5-BE60-DC4D-8F90-873743411AE6}" type="parTrans" cxnId="{2EC90E34-017C-4349-9E39-BED880E27503}">
      <dgm:prSet/>
      <dgm:spPr/>
      <dgm:t>
        <a:bodyPr/>
        <a:lstStyle/>
        <a:p>
          <a:endParaRPr lang="en-US"/>
        </a:p>
      </dgm:t>
    </dgm:pt>
    <dgm:pt modelId="{A657B094-BB45-954E-9BE8-6CAC83EF5B28}" type="sibTrans" cxnId="{2EC90E34-017C-4349-9E39-BED880E27503}">
      <dgm:prSet/>
      <dgm:spPr/>
      <dgm:t>
        <a:bodyPr/>
        <a:lstStyle/>
        <a:p>
          <a:endParaRPr lang="en-US"/>
        </a:p>
      </dgm:t>
    </dgm:pt>
    <dgm:pt modelId="{EABD4768-65A1-F849-9868-7732A0211490}">
      <dgm:prSet phldrT="[Text]"/>
      <dgm:spPr/>
      <dgm:t>
        <a:bodyPr/>
        <a:lstStyle/>
        <a:p>
          <a:r>
            <a:rPr lang="en-US" dirty="0" smtClean="0">
              <a:latin typeface="VAG Rounded" panose="020B0500000000000000" pitchFamily="34" charset="0"/>
              <a:cs typeface="Vagrounded"/>
            </a:rPr>
            <a:t>CS61A</a:t>
          </a:r>
          <a:endParaRPr lang="en-US" dirty="0">
            <a:latin typeface="VAG Rounded" panose="020B0500000000000000" pitchFamily="34" charset="0"/>
            <a:cs typeface="Vagrounded"/>
          </a:endParaRPr>
        </a:p>
      </dgm:t>
    </dgm:pt>
    <dgm:pt modelId="{3109DAFC-04B4-7B4E-9E07-F40B65793ACB}" type="parTrans" cxnId="{DEEF70B7-C91D-0542-B79A-FB104258DEBF}">
      <dgm:prSet/>
      <dgm:spPr/>
      <dgm:t>
        <a:bodyPr/>
        <a:lstStyle/>
        <a:p>
          <a:endParaRPr lang="en-US"/>
        </a:p>
      </dgm:t>
    </dgm:pt>
    <dgm:pt modelId="{DFAE0489-DA04-0D40-8E08-8174B6560E3D}" type="sibTrans" cxnId="{DEEF70B7-C91D-0542-B79A-FB104258DEBF}">
      <dgm:prSet/>
      <dgm:spPr/>
      <dgm:t>
        <a:bodyPr/>
        <a:lstStyle/>
        <a:p>
          <a:endParaRPr lang="en-US"/>
        </a:p>
      </dgm:t>
    </dgm:pt>
    <dgm:pt modelId="{B8B09834-7B77-3A43-9873-E4269E643E42}">
      <dgm:prSet phldrT="[Text]"/>
      <dgm:spPr/>
      <dgm:t>
        <a:bodyPr/>
        <a:lstStyle/>
        <a:p>
          <a:r>
            <a:rPr lang="en-US" dirty="0" smtClean="0">
              <a:latin typeface="VAG Rounded" panose="020B0500000000000000" pitchFamily="34" charset="0"/>
              <a:cs typeface="Vagrounded"/>
            </a:rPr>
            <a:t>CS61B</a:t>
          </a:r>
          <a:endParaRPr lang="en-US" dirty="0">
            <a:latin typeface="VAG Rounded" panose="020B0500000000000000" pitchFamily="34" charset="0"/>
            <a:cs typeface="Vagrounded"/>
          </a:endParaRPr>
        </a:p>
      </dgm:t>
    </dgm:pt>
    <dgm:pt modelId="{5F4A5AF0-FB71-344A-B2B2-E3DCEF4D0270}" type="parTrans" cxnId="{9CAB43D4-A50D-AF48-9ECD-FEECD3A20E50}">
      <dgm:prSet/>
      <dgm:spPr/>
      <dgm:t>
        <a:bodyPr/>
        <a:lstStyle/>
        <a:p>
          <a:endParaRPr lang="en-US"/>
        </a:p>
      </dgm:t>
    </dgm:pt>
    <dgm:pt modelId="{C15230C8-9917-DE47-A880-D41C935DA977}" type="sibTrans" cxnId="{9CAB43D4-A50D-AF48-9ECD-FEECD3A20E50}">
      <dgm:prSet/>
      <dgm:spPr/>
      <dgm:t>
        <a:bodyPr/>
        <a:lstStyle/>
        <a:p>
          <a:endParaRPr lang="en-US"/>
        </a:p>
      </dgm:t>
    </dgm:pt>
    <dgm:pt modelId="{FA4B4DAD-8168-2D43-A16D-4219C38DB9C5}">
      <dgm:prSet phldrT="[Text]"/>
      <dgm:spPr/>
      <dgm:t>
        <a:bodyPr/>
        <a:lstStyle/>
        <a:p>
          <a:r>
            <a:rPr lang="en-US" dirty="0" smtClean="0">
              <a:latin typeface="VAG Rounded" panose="020B0500000000000000" pitchFamily="34" charset="0"/>
              <a:cs typeface="Vagrounded"/>
            </a:rPr>
            <a:t>CS61C</a:t>
          </a:r>
          <a:endParaRPr lang="en-US" dirty="0">
            <a:latin typeface="VAG Rounded" panose="020B0500000000000000" pitchFamily="34" charset="0"/>
            <a:cs typeface="Vagrounded"/>
          </a:endParaRPr>
        </a:p>
      </dgm:t>
    </dgm:pt>
    <dgm:pt modelId="{350E1BCF-215F-F74E-9137-DE92F3294C66}" type="parTrans" cxnId="{DC4E7606-6854-D14B-B2D6-8D97812571E6}">
      <dgm:prSet/>
      <dgm:spPr/>
      <dgm:t>
        <a:bodyPr/>
        <a:lstStyle/>
        <a:p>
          <a:endParaRPr lang="en-US"/>
        </a:p>
      </dgm:t>
    </dgm:pt>
    <dgm:pt modelId="{6885B6DA-7044-3741-9AED-9DDECC2AD29D}" type="sibTrans" cxnId="{DC4E7606-6854-D14B-B2D6-8D97812571E6}">
      <dgm:prSet/>
      <dgm:spPr/>
      <dgm:t>
        <a:bodyPr/>
        <a:lstStyle/>
        <a:p>
          <a:endParaRPr lang="en-US"/>
        </a:p>
      </dgm:t>
    </dgm:pt>
    <dgm:pt modelId="{6EDA782A-A6DB-F34B-9343-81F05000B397}" type="pres">
      <dgm:prSet presAssocID="{C04A945B-1677-F84B-A524-CAF250E531E8}" presName="linearFlow" presStyleCnt="0">
        <dgm:presLayoutVars>
          <dgm:resizeHandles val="exact"/>
        </dgm:presLayoutVars>
      </dgm:prSet>
      <dgm:spPr/>
    </dgm:pt>
    <dgm:pt modelId="{72FD0D40-C91F-5940-BF53-63FC7F9B8EE1}" type="pres">
      <dgm:prSet presAssocID="{8284DBD8-B8FF-F244-B2A0-3F0DB227E5F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0BA0EE-F9B1-434C-86B6-E630B2CBE62A}" type="pres">
      <dgm:prSet presAssocID="{A657B094-BB45-954E-9BE8-6CAC83EF5B28}" presName="sibTrans" presStyleLbl="sibTrans2D1" presStyleIdx="0" presStyleCnt="3"/>
      <dgm:spPr/>
      <dgm:t>
        <a:bodyPr/>
        <a:lstStyle/>
        <a:p>
          <a:endParaRPr lang="en-US"/>
        </a:p>
      </dgm:t>
    </dgm:pt>
    <dgm:pt modelId="{76238EC0-2AFF-7E46-9EC3-FD8131F50391}" type="pres">
      <dgm:prSet presAssocID="{A657B094-BB45-954E-9BE8-6CAC83EF5B28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4B0177EF-A375-5E4B-A762-3A3CEFFCCAD0}" type="pres">
      <dgm:prSet presAssocID="{EABD4768-65A1-F849-9868-7732A021149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C35E8A-7C40-F141-897F-163933972E6B}" type="pres">
      <dgm:prSet presAssocID="{DFAE0489-DA04-0D40-8E08-8174B6560E3D}" presName="sibTrans" presStyleLbl="sibTrans2D1" presStyleIdx="1" presStyleCnt="3"/>
      <dgm:spPr/>
      <dgm:t>
        <a:bodyPr/>
        <a:lstStyle/>
        <a:p>
          <a:endParaRPr lang="en-US"/>
        </a:p>
      </dgm:t>
    </dgm:pt>
    <dgm:pt modelId="{E57B29C4-4AFA-9041-93B4-8ACA474F083F}" type="pres">
      <dgm:prSet presAssocID="{DFAE0489-DA04-0D40-8E08-8174B6560E3D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878E7070-7703-A64A-957B-CA17F9CE48B8}" type="pres">
      <dgm:prSet presAssocID="{B8B09834-7B77-3A43-9873-E4269E643E4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90D186-DC44-904A-9AD4-B2338CF110FC}" type="pres">
      <dgm:prSet presAssocID="{C15230C8-9917-DE47-A880-D41C935DA97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5A03E281-2086-8E4E-8369-BEC8E999A679}" type="pres">
      <dgm:prSet presAssocID="{C15230C8-9917-DE47-A880-D41C935DA977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24C5B3A2-E4A1-9D43-ABB5-3F2C1AB1EE3C}" type="pres">
      <dgm:prSet presAssocID="{FA4B4DAD-8168-2D43-A16D-4219C38DB9C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17107B-3120-004C-A4AA-EDEB94756D1C}" type="presOf" srcId="{B8B09834-7B77-3A43-9873-E4269E643E42}" destId="{878E7070-7703-A64A-957B-CA17F9CE48B8}" srcOrd="0" destOrd="0" presId="urn:microsoft.com/office/officeart/2005/8/layout/process2"/>
    <dgm:cxn modelId="{1BCA8642-CFFE-2442-A950-284F90592D9F}" type="presOf" srcId="{FA4B4DAD-8168-2D43-A16D-4219C38DB9C5}" destId="{24C5B3A2-E4A1-9D43-ABB5-3F2C1AB1EE3C}" srcOrd="0" destOrd="0" presId="urn:microsoft.com/office/officeart/2005/8/layout/process2"/>
    <dgm:cxn modelId="{3E74D4CC-9326-C849-BA4B-D41E695049CB}" type="presOf" srcId="{C15230C8-9917-DE47-A880-D41C935DA977}" destId="{5A03E281-2086-8E4E-8369-BEC8E999A679}" srcOrd="1" destOrd="0" presId="urn:microsoft.com/office/officeart/2005/8/layout/process2"/>
    <dgm:cxn modelId="{D9B8EAE4-8C2E-9B47-BF6C-6039F3CB2376}" type="presOf" srcId="{C15230C8-9917-DE47-A880-D41C935DA977}" destId="{CE90D186-DC44-904A-9AD4-B2338CF110FC}" srcOrd="0" destOrd="0" presId="urn:microsoft.com/office/officeart/2005/8/layout/process2"/>
    <dgm:cxn modelId="{A6C7001D-EBEC-6B4B-8F05-FFCF1036F5B4}" type="presOf" srcId="{A657B094-BB45-954E-9BE8-6CAC83EF5B28}" destId="{76238EC0-2AFF-7E46-9EC3-FD8131F50391}" srcOrd="1" destOrd="0" presId="urn:microsoft.com/office/officeart/2005/8/layout/process2"/>
    <dgm:cxn modelId="{9486EC3C-1FEC-924E-BB99-B7052CF696BA}" type="presOf" srcId="{DFAE0489-DA04-0D40-8E08-8174B6560E3D}" destId="{74C35E8A-7C40-F141-897F-163933972E6B}" srcOrd="0" destOrd="0" presId="urn:microsoft.com/office/officeart/2005/8/layout/process2"/>
    <dgm:cxn modelId="{AF55EE8E-62E3-3543-BDC2-84D4FF7B4946}" type="presOf" srcId="{EABD4768-65A1-F849-9868-7732A0211490}" destId="{4B0177EF-A375-5E4B-A762-3A3CEFFCCAD0}" srcOrd="0" destOrd="0" presId="urn:microsoft.com/office/officeart/2005/8/layout/process2"/>
    <dgm:cxn modelId="{2EC90E34-017C-4349-9E39-BED880E27503}" srcId="{C04A945B-1677-F84B-A524-CAF250E531E8}" destId="{8284DBD8-B8FF-F244-B2A0-3F0DB227E5F3}" srcOrd="0" destOrd="0" parTransId="{6F57E6F5-BE60-DC4D-8F90-873743411AE6}" sibTransId="{A657B094-BB45-954E-9BE8-6CAC83EF5B28}"/>
    <dgm:cxn modelId="{9CAB43D4-A50D-AF48-9ECD-FEECD3A20E50}" srcId="{C04A945B-1677-F84B-A524-CAF250E531E8}" destId="{B8B09834-7B77-3A43-9873-E4269E643E42}" srcOrd="2" destOrd="0" parTransId="{5F4A5AF0-FB71-344A-B2B2-E3DCEF4D0270}" sibTransId="{C15230C8-9917-DE47-A880-D41C935DA977}"/>
    <dgm:cxn modelId="{C38513EF-4202-EE40-A742-DD4504BA4D38}" type="presOf" srcId="{DFAE0489-DA04-0D40-8E08-8174B6560E3D}" destId="{E57B29C4-4AFA-9041-93B4-8ACA474F083F}" srcOrd="1" destOrd="0" presId="urn:microsoft.com/office/officeart/2005/8/layout/process2"/>
    <dgm:cxn modelId="{DD3A0D31-4C91-6A45-A3B6-400B2013774B}" type="presOf" srcId="{8284DBD8-B8FF-F244-B2A0-3F0DB227E5F3}" destId="{72FD0D40-C91F-5940-BF53-63FC7F9B8EE1}" srcOrd="0" destOrd="0" presId="urn:microsoft.com/office/officeart/2005/8/layout/process2"/>
    <dgm:cxn modelId="{C7DDEF98-BD02-B945-8521-A2F6887A2084}" type="presOf" srcId="{A657B094-BB45-954E-9BE8-6CAC83EF5B28}" destId="{FD0BA0EE-F9B1-434C-86B6-E630B2CBE62A}" srcOrd="0" destOrd="0" presId="urn:microsoft.com/office/officeart/2005/8/layout/process2"/>
    <dgm:cxn modelId="{DEEF70B7-C91D-0542-B79A-FB104258DEBF}" srcId="{C04A945B-1677-F84B-A524-CAF250E531E8}" destId="{EABD4768-65A1-F849-9868-7732A0211490}" srcOrd="1" destOrd="0" parTransId="{3109DAFC-04B4-7B4E-9E07-F40B65793ACB}" sibTransId="{DFAE0489-DA04-0D40-8E08-8174B6560E3D}"/>
    <dgm:cxn modelId="{DC4E7606-6854-D14B-B2D6-8D97812571E6}" srcId="{C04A945B-1677-F84B-A524-CAF250E531E8}" destId="{FA4B4DAD-8168-2D43-A16D-4219C38DB9C5}" srcOrd="3" destOrd="0" parTransId="{350E1BCF-215F-F74E-9137-DE92F3294C66}" sibTransId="{6885B6DA-7044-3741-9AED-9DDECC2AD29D}"/>
    <dgm:cxn modelId="{08873EF9-0807-0E4D-BEBC-7A29C6DBD8D4}" type="presOf" srcId="{C04A945B-1677-F84B-A524-CAF250E531E8}" destId="{6EDA782A-A6DB-F34B-9343-81F05000B397}" srcOrd="0" destOrd="0" presId="urn:microsoft.com/office/officeart/2005/8/layout/process2"/>
    <dgm:cxn modelId="{D72521F3-2DB4-0242-A3B6-65D31DB1E4C0}" type="presParOf" srcId="{6EDA782A-A6DB-F34B-9343-81F05000B397}" destId="{72FD0D40-C91F-5940-BF53-63FC7F9B8EE1}" srcOrd="0" destOrd="0" presId="urn:microsoft.com/office/officeart/2005/8/layout/process2"/>
    <dgm:cxn modelId="{4C34B95A-6D74-1E44-9E64-DE185DF4DFF2}" type="presParOf" srcId="{6EDA782A-A6DB-F34B-9343-81F05000B397}" destId="{FD0BA0EE-F9B1-434C-86B6-E630B2CBE62A}" srcOrd="1" destOrd="0" presId="urn:microsoft.com/office/officeart/2005/8/layout/process2"/>
    <dgm:cxn modelId="{3148C856-F8B0-7147-81DA-BF66AC041927}" type="presParOf" srcId="{FD0BA0EE-F9B1-434C-86B6-E630B2CBE62A}" destId="{76238EC0-2AFF-7E46-9EC3-FD8131F50391}" srcOrd="0" destOrd="0" presId="urn:microsoft.com/office/officeart/2005/8/layout/process2"/>
    <dgm:cxn modelId="{A01EEDD4-3A93-1545-B8FC-B64E03A60326}" type="presParOf" srcId="{6EDA782A-A6DB-F34B-9343-81F05000B397}" destId="{4B0177EF-A375-5E4B-A762-3A3CEFFCCAD0}" srcOrd="2" destOrd="0" presId="urn:microsoft.com/office/officeart/2005/8/layout/process2"/>
    <dgm:cxn modelId="{12D4F347-F669-3749-92C7-90F5CB8FB8C0}" type="presParOf" srcId="{6EDA782A-A6DB-F34B-9343-81F05000B397}" destId="{74C35E8A-7C40-F141-897F-163933972E6B}" srcOrd="3" destOrd="0" presId="urn:microsoft.com/office/officeart/2005/8/layout/process2"/>
    <dgm:cxn modelId="{FC46F661-D84F-0D41-97A7-765D863BCB7B}" type="presParOf" srcId="{74C35E8A-7C40-F141-897F-163933972E6B}" destId="{E57B29C4-4AFA-9041-93B4-8ACA474F083F}" srcOrd="0" destOrd="0" presId="urn:microsoft.com/office/officeart/2005/8/layout/process2"/>
    <dgm:cxn modelId="{745760AA-4FC0-2240-A52C-21EA6B689492}" type="presParOf" srcId="{6EDA782A-A6DB-F34B-9343-81F05000B397}" destId="{878E7070-7703-A64A-957B-CA17F9CE48B8}" srcOrd="4" destOrd="0" presId="urn:microsoft.com/office/officeart/2005/8/layout/process2"/>
    <dgm:cxn modelId="{3402F8EB-0F91-7649-B1DC-D46BF917959B}" type="presParOf" srcId="{6EDA782A-A6DB-F34B-9343-81F05000B397}" destId="{CE90D186-DC44-904A-9AD4-B2338CF110FC}" srcOrd="5" destOrd="0" presId="urn:microsoft.com/office/officeart/2005/8/layout/process2"/>
    <dgm:cxn modelId="{9A3141D4-36A2-4F4A-9EFA-2A45034B3141}" type="presParOf" srcId="{CE90D186-DC44-904A-9AD4-B2338CF110FC}" destId="{5A03E281-2086-8E4E-8369-BEC8E999A679}" srcOrd="0" destOrd="0" presId="urn:microsoft.com/office/officeart/2005/8/layout/process2"/>
    <dgm:cxn modelId="{E20A88D0-541F-9B44-BC1A-E7B1C6473936}" type="presParOf" srcId="{6EDA782A-A6DB-F34B-9343-81F05000B397}" destId="{24C5B3A2-E4A1-9D43-ABB5-3F2C1AB1EE3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FD0D40-C91F-5940-BF53-63FC7F9B8EE1}">
      <dsp:nvSpPr>
        <dsp:cNvPr id="0" name=""/>
        <dsp:cNvSpPr/>
      </dsp:nvSpPr>
      <dsp:spPr>
        <a:xfrm>
          <a:off x="1273083" y="2863"/>
          <a:ext cx="1917246" cy="10651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48000"/>
                <a:satMod val="138000"/>
              </a:schemeClr>
            </a:gs>
            <a:gs pos="25000">
              <a:schemeClr val="accent2">
                <a:hueOff val="0"/>
                <a:satOff val="0"/>
                <a:lumOff val="0"/>
                <a:alphaOff val="0"/>
                <a:tint val="85000"/>
              </a:schemeClr>
            </a:gs>
            <a:gs pos="40000">
              <a:schemeClr val="accent2">
                <a:hueOff val="0"/>
                <a:satOff val="0"/>
                <a:lumOff val="0"/>
                <a:alphaOff val="0"/>
                <a:tint val="9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3000"/>
              </a:schemeClr>
            </a:gs>
            <a:gs pos="60000">
              <a:schemeClr val="accent2">
                <a:hueOff val="0"/>
                <a:satOff val="0"/>
                <a:lumOff val="0"/>
                <a:alphaOff val="0"/>
                <a:tint val="92000"/>
              </a:schemeClr>
            </a:gs>
            <a:gs pos="75000">
              <a:schemeClr val="accent2">
                <a:hueOff val="0"/>
                <a:satOff val="0"/>
                <a:lumOff val="0"/>
                <a:alphaOff val="0"/>
                <a:tint val="83000"/>
                <a:satMod val="10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>
          <a:bevelT w="0" h="0"/>
          <a:contourClr>
            <a:schemeClr val="accent2">
              <a:hueOff val="0"/>
              <a:satOff val="0"/>
              <a:lumOff val="0"/>
              <a:alphaOff val="0"/>
              <a:tint val="7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latin typeface="VAG Rounded" panose="020B0500000000000000" pitchFamily="34" charset="0"/>
              <a:cs typeface="Vagrounded"/>
            </a:rPr>
            <a:t>CS10</a:t>
          </a:r>
          <a:endParaRPr lang="en-US" sz="4300" kern="1200" dirty="0">
            <a:latin typeface="VAG Rounded" panose="020B0500000000000000" pitchFamily="34" charset="0"/>
            <a:cs typeface="Vagrounded"/>
          </a:endParaRPr>
        </a:p>
      </dsp:txBody>
      <dsp:txXfrm>
        <a:off x="1304280" y="34060"/>
        <a:ext cx="1854852" cy="1002742"/>
      </dsp:txXfrm>
    </dsp:sp>
    <dsp:sp modelId="{FD0BA0EE-F9B1-434C-86B6-E630B2CBE62A}">
      <dsp:nvSpPr>
        <dsp:cNvPr id="0" name=""/>
        <dsp:cNvSpPr/>
      </dsp:nvSpPr>
      <dsp:spPr>
        <a:xfrm rot="5400000">
          <a:off x="2031993" y="1094628"/>
          <a:ext cx="399426" cy="4793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48000"/>
                <a:satMod val="138000"/>
              </a:schemeClr>
            </a:gs>
            <a:gs pos="25000">
              <a:schemeClr val="accent2">
                <a:hueOff val="0"/>
                <a:satOff val="0"/>
                <a:lumOff val="0"/>
                <a:alphaOff val="0"/>
                <a:tint val="85000"/>
              </a:schemeClr>
            </a:gs>
            <a:gs pos="40000">
              <a:schemeClr val="accent2">
                <a:hueOff val="0"/>
                <a:satOff val="0"/>
                <a:lumOff val="0"/>
                <a:alphaOff val="0"/>
                <a:tint val="9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3000"/>
              </a:schemeClr>
            </a:gs>
            <a:gs pos="60000">
              <a:schemeClr val="accent2">
                <a:hueOff val="0"/>
                <a:satOff val="0"/>
                <a:lumOff val="0"/>
                <a:alphaOff val="0"/>
                <a:tint val="92000"/>
              </a:schemeClr>
            </a:gs>
            <a:gs pos="75000">
              <a:schemeClr val="accent2">
                <a:hueOff val="0"/>
                <a:satOff val="0"/>
                <a:lumOff val="0"/>
                <a:alphaOff val="0"/>
                <a:tint val="83000"/>
                <a:satMod val="10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>
          <a:bevelT w="0" h="0"/>
          <a:contourClr>
            <a:schemeClr val="accent2">
              <a:hueOff val="0"/>
              <a:satOff val="0"/>
              <a:lumOff val="0"/>
              <a:alphaOff val="0"/>
              <a:tint val="7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 rot="-5400000">
        <a:off x="2087913" y="1134570"/>
        <a:ext cx="287587" cy="279598"/>
      </dsp:txXfrm>
    </dsp:sp>
    <dsp:sp modelId="{4B0177EF-A375-5E4B-A762-3A3CEFFCCAD0}">
      <dsp:nvSpPr>
        <dsp:cNvPr id="0" name=""/>
        <dsp:cNvSpPr/>
      </dsp:nvSpPr>
      <dsp:spPr>
        <a:xfrm>
          <a:off x="1273083" y="1600568"/>
          <a:ext cx="1917246" cy="10651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5775273"/>
                <a:satOff val="5219"/>
                <a:lumOff val="589"/>
                <a:alphaOff val="0"/>
                <a:tint val="48000"/>
                <a:satMod val="138000"/>
              </a:schemeClr>
            </a:gs>
            <a:gs pos="25000">
              <a:schemeClr val="accent2">
                <a:hueOff val="-5775273"/>
                <a:satOff val="5219"/>
                <a:lumOff val="589"/>
                <a:alphaOff val="0"/>
                <a:tint val="85000"/>
              </a:schemeClr>
            </a:gs>
            <a:gs pos="40000">
              <a:schemeClr val="accent2">
                <a:hueOff val="-5775273"/>
                <a:satOff val="5219"/>
                <a:lumOff val="589"/>
                <a:alphaOff val="0"/>
                <a:tint val="92000"/>
              </a:schemeClr>
            </a:gs>
            <a:gs pos="50000">
              <a:schemeClr val="accent2">
                <a:hueOff val="-5775273"/>
                <a:satOff val="5219"/>
                <a:lumOff val="589"/>
                <a:alphaOff val="0"/>
                <a:tint val="93000"/>
              </a:schemeClr>
            </a:gs>
            <a:gs pos="60000">
              <a:schemeClr val="accent2">
                <a:hueOff val="-5775273"/>
                <a:satOff val="5219"/>
                <a:lumOff val="589"/>
                <a:alphaOff val="0"/>
                <a:tint val="92000"/>
              </a:schemeClr>
            </a:gs>
            <a:gs pos="75000">
              <a:schemeClr val="accent2">
                <a:hueOff val="-5775273"/>
                <a:satOff val="5219"/>
                <a:lumOff val="589"/>
                <a:alphaOff val="0"/>
                <a:tint val="83000"/>
                <a:satMod val="108000"/>
              </a:schemeClr>
            </a:gs>
            <a:gs pos="100000">
              <a:schemeClr val="accent2">
                <a:hueOff val="-5775273"/>
                <a:satOff val="5219"/>
                <a:lumOff val="589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-5775273"/>
              <a:satOff val="5219"/>
              <a:lumOff val="589"/>
              <a:alphaOff val="0"/>
              <a:alpha val="45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>
          <a:bevelT w="0" h="0"/>
          <a:contourClr>
            <a:schemeClr val="accent2">
              <a:hueOff val="-5775273"/>
              <a:satOff val="5219"/>
              <a:lumOff val="589"/>
              <a:alphaOff val="0"/>
              <a:tint val="7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latin typeface="VAG Rounded" panose="020B0500000000000000" pitchFamily="34" charset="0"/>
              <a:cs typeface="Vagrounded"/>
            </a:rPr>
            <a:t>CS61A</a:t>
          </a:r>
          <a:endParaRPr lang="en-US" sz="4300" kern="1200" dirty="0">
            <a:latin typeface="VAG Rounded" panose="020B0500000000000000" pitchFamily="34" charset="0"/>
            <a:cs typeface="Vagrounded"/>
          </a:endParaRPr>
        </a:p>
      </dsp:txBody>
      <dsp:txXfrm>
        <a:off x="1304280" y="1631765"/>
        <a:ext cx="1854852" cy="1002742"/>
      </dsp:txXfrm>
    </dsp:sp>
    <dsp:sp modelId="{74C35E8A-7C40-F141-897F-163933972E6B}">
      <dsp:nvSpPr>
        <dsp:cNvPr id="0" name=""/>
        <dsp:cNvSpPr/>
      </dsp:nvSpPr>
      <dsp:spPr>
        <a:xfrm rot="5400000">
          <a:off x="2031993" y="2692334"/>
          <a:ext cx="399426" cy="4793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-8662909"/>
                <a:satOff val="7828"/>
                <a:lumOff val="884"/>
                <a:alphaOff val="0"/>
                <a:tint val="48000"/>
                <a:satMod val="138000"/>
              </a:schemeClr>
            </a:gs>
            <a:gs pos="25000">
              <a:schemeClr val="accent2">
                <a:hueOff val="-8662909"/>
                <a:satOff val="7828"/>
                <a:lumOff val="884"/>
                <a:alphaOff val="0"/>
                <a:tint val="85000"/>
              </a:schemeClr>
            </a:gs>
            <a:gs pos="40000">
              <a:schemeClr val="accent2">
                <a:hueOff val="-8662909"/>
                <a:satOff val="7828"/>
                <a:lumOff val="884"/>
                <a:alphaOff val="0"/>
                <a:tint val="92000"/>
              </a:schemeClr>
            </a:gs>
            <a:gs pos="50000">
              <a:schemeClr val="accent2">
                <a:hueOff val="-8662909"/>
                <a:satOff val="7828"/>
                <a:lumOff val="884"/>
                <a:alphaOff val="0"/>
                <a:tint val="93000"/>
              </a:schemeClr>
            </a:gs>
            <a:gs pos="60000">
              <a:schemeClr val="accent2">
                <a:hueOff val="-8662909"/>
                <a:satOff val="7828"/>
                <a:lumOff val="884"/>
                <a:alphaOff val="0"/>
                <a:tint val="92000"/>
              </a:schemeClr>
            </a:gs>
            <a:gs pos="75000">
              <a:schemeClr val="accent2">
                <a:hueOff val="-8662909"/>
                <a:satOff val="7828"/>
                <a:lumOff val="884"/>
                <a:alphaOff val="0"/>
                <a:tint val="83000"/>
                <a:satMod val="108000"/>
              </a:schemeClr>
            </a:gs>
            <a:gs pos="100000">
              <a:schemeClr val="accent2">
                <a:hueOff val="-8662909"/>
                <a:satOff val="7828"/>
                <a:lumOff val="884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-8662909"/>
              <a:satOff val="7828"/>
              <a:lumOff val="884"/>
              <a:alphaOff val="0"/>
              <a:alpha val="45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>
          <a:bevelT w="0" h="0"/>
          <a:contourClr>
            <a:schemeClr val="accent2">
              <a:hueOff val="-8662909"/>
              <a:satOff val="7828"/>
              <a:lumOff val="884"/>
              <a:alphaOff val="0"/>
              <a:tint val="7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 rot="-5400000">
        <a:off x="2087913" y="2732276"/>
        <a:ext cx="287587" cy="279598"/>
      </dsp:txXfrm>
    </dsp:sp>
    <dsp:sp modelId="{878E7070-7703-A64A-957B-CA17F9CE48B8}">
      <dsp:nvSpPr>
        <dsp:cNvPr id="0" name=""/>
        <dsp:cNvSpPr/>
      </dsp:nvSpPr>
      <dsp:spPr>
        <a:xfrm>
          <a:off x="1273083" y="3198274"/>
          <a:ext cx="1917246" cy="10651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1550546"/>
                <a:satOff val="10438"/>
                <a:lumOff val="1179"/>
                <a:alphaOff val="0"/>
                <a:tint val="48000"/>
                <a:satMod val="138000"/>
              </a:schemeClr>
            </a:gs>
            <a:gs pos="25000">
              <a:schemeClr val="accent2">
                <a:hueOff val="-11550546"/>
                <a:satOff val="10438"/>
                <a:lumOff val="1179"/>
                <a:alphaOff val="0"/>
                <a:tint val="85000"/>
              </a:schemeClr>
            </a:gs>
            <a:gs pos="40000">
              <a:schemeClr val="accent2">
                <a:hueOff val="-11550546"/>
                <a:satOff val="10438"/>
                <a:lumOff val="1179"/>
                <a:alphaOff val="0"/>
                <a:tint val="92000"/>
              </a:schemeClr>
            </a:gs>
            <a:gs pos="50000">
              <a:schemeClr val="accent2">
                <a:hueOff val="-11550546"/>
                <a:satOff val="10438"/>
                <a:lumOff val="1179"/>
                <a:alphaOff val="0"/>
                <a:tint val="93000"/>
              </a:schemeClr>
            </a:gs>
            <a:gs pos="60000">
              <a:schemeClr val="accent2">
                <a:hueOff val="-11550546"/>
                <a:satOff val="10438"/>
                <a:lumOff val="1179"/>
                <a:alphaOff val="0"/>
                <a:tint val="92000"/>
              </a:schemeClr>
            </a:gs>
            <a:gs pos="75000">
              <a:schemeClr val="accent2">
                <a:hueOff val="-11550546"/>
                <a:satOff val="10438"/>
                <a:lumOff val="1179"/>
                <a:alphaOff val="0"/>
                <a:tint val="83000"/>
                <a:satMod val="108000"/>
              </a:schemeClr>
            </a:gs>
            <a:gs pos="100000">
              <a:schemeClr val="accent2">
                <a:hueOff val="-11550546"/>
                <a:satOff val="10438"/>
                <a:lumOff val="1179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-11550546"/>
              <a:satOff val="10438"/>
              <a:lumOff val="1179"/>
              <a:alphaOff val="0"/>
              <a:alpha val="45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>
          <a:bevelT w="0" h="0"/>
          <a:contourClr>
            <a:schemeClr val="accent2">
              <a:hueOff val="-11550546"/>
              <a:satOff val="10438"/>
              <a:lumOff val="1179"/>
              <a:alphaOff val="0"/>
              <a:tint val="7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latin typeface="VAG Rounded" panose="020B0500000000000000" pitchFamily="34" charset="0"/>
              <a:cs typeface="Vagrounded"/>
            </a:rPr>
            <a:t>CS61B</a:t>
          </a:r>
          <a:endParaRPr lang="en-US" sz="4300" kern="1200" dirty="0">
            <a:latin typeface="VAG Rounded" panose="020B0500000000000000" pitchFamily="34" charset="0"/>
            <a:cs typeface="Vagrounded"/>
          </a:endParaRPr>
        </a:p>
      </dsp:txBody>
      <dsp:txXfrm>
        <a:off x="1304280" y="3229471"/>
        <a:ext cx="1854852" cy="1002742"/>
      </dsp:txXfrm>
    </dsp:sp>
    <dsp:sp modelId="{CE90D186-DC44-904A-9AD4-B2338CF110FC}">
      <dsp:nvSpPr>
        <dsp:cNvPr id="0" name=""/>
        <dsp:cNvSpPr/>
      </dsp:nvSpPr>
      <dsp:spPr>
        <a:xfrm rot="5400000">
          <a:off x="2031993" y="4290039"/>
          <a:ext cx="399426" cy="47931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-17325818"/>
                <a:satOff val="15657"/>
                <a:lumOff val="1768"/>
                <a:alphaOff val="0"/>
                <a:tint val="48000"/>
                <a:satMod val="138000"/>
              </a:schemeClr>
            </a:gs>
            <a:gs pos="25000">
              <a:schemeClr val="accent2">
                <a:hueOff val="-17325818"/>
                <a:satOff val="15657"/>
                <a:lumOff val="1768"/>
                <a:alphaOff val="0"/>
                <a:tint val="85000"/>
              </a:schemeClr>
            </a:gs>
            <a:gs pos="40000">
              <a:schemeClr val="accent2">
                <a:hueOff val="-17325818"/>
                <a:satOff val="15657"/>
                <a:lumOff val="1768"/>
                <a:alphaOff val="0"/>
                <a:tint val="92000"/>
              </a:schemeClr>
            </a:gs>
            <a:gs pos="50000">
              <a:schemeClr val="accent2">
                <a:hueOff val="-17325818"/>
                <a:satOff val="15657"/>
                <a:lumOff val="1768"/>
                <a:alphaOff val="0"/>
                <a:tint val="93000"/>
              </a:schemeClr>
            </a:gs>
            <a:gs pos="60000">
              <a:schemeClr val="accent2">
                <a:hueOff val="-17325818"/>
                <a:satOff val="15657"/>
                <a:lumOff val="1768"/>
                <a:alphaOff val="0"/>
                <a:tint val="92000"/>
              </a:schemeClr>
            </a:gs>
            <a:gs pos="75000">
              <a:schemeClr val="accent2">
                <a:hueOff val="-17325818"/>
                <a:satOff val="15657"/>
                <a:lumOff val="1768"/>
                <a:alphaOff val="0"/>
                <a:tint val="83000"/>
                <a:satMod val="108000"/>
              </a:schemeClr>
            </a:gs>
            <a:gs pos="100000">
              <a:schemeClr val="accent2">
                <a:hueOff val="-17325818"/>
                <a:satOff val="15657"/>
                <a:lumOff val="1768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-17325818"/>
              <a:satOff val="15657"/>
              <a:lumOff val="1768"/>
              <a:alphaOff val="0"/>
              <a:alpha val="45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>
          <a:bevelT w="0" h="0"/>
          <a:contourClr>
            <a:schemeClr val="accent2">
              <a:hueOff val="-17325818"/>
              <a:satOff val="15657"/>
              <a:lumOff val="1768"/>
              <a:alphaOff val="0"/>
              <a:tint val="7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 rot="-5400000">
        <a:off x="2087913" y="4329981"/>
        <a:ext cx="287587" cy="279598"/>
      </dsp:txXfrm>
    </dsp:sp>
    <dsp:sp modelId="{24C5B3A2-E4A1-9D43-ABB5-3F2C1AB1EE3C}">
      <dsp:nvSpPr>
        <dsp:cNvPr id="0" name=""/>
        <dsp:cNvSpPr/>
      </dsp:nvSpPr>
      <dsp:spPr>
        <a:xfrm>
          <a:off x="1273083" y="4795979"/>
          <a:ext cx="1917246" cy="10651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7325818"/>
                <a:satOff val="15657"/>
                <a:lumOff val="1768"/>
                <a:alphaOff val="0"/>
                <a:tint val="48000"/>
                <a:satMod val="138000"/>
              </a:schemeClr>
            </a:gs>
            <a:gs pos="25000">
              <a:schemeClr val="accent2">
                <a:hueOff val="-17325818"/>
                <a:satOff val="15657"/>
                <a:lumOff val="1768"/>
                <a:alphaOff val="0"/>
                <a:tint val="85000"/>
              </a:schemeClr>
            </a:gs>
            <a:gs pos="40000">
              <a:schemeClr val="accent2">
                <a:hueOff val="-17325818"/>
                <a:satOff val="15657"/>
                <a:lumOff val="1768"/>
                <a:alphaOff val="0"/>
                <a:tint val="92000"/>
              </a:schemeClr>
            </a:gs>
            <a:gs pos="50000">
              <a:schemeClr val="accent2">
                <a:hueOff val="-17325818"/>
                <a:satOff val="15657"/>
                <a:lumOff val="1768"/>
                <a:alphaOff val="0"/>
                <a:tint val="93000"/>
              </a:schemeClr>
            </a:gs>
            <a:gs pos="60000">
              <a:schemeClr val="accent2">
                <a:hueOff val="-17325818"/>
                <a:satOff val="15657"/>
                <a:lumOff val="1768"/>
                <a:alphaOff val="0"/>
                <a:tint val="92000"/>
              </a:schemeClr>
            </a:gs>
            <a:gs pos="75000">
              <a:schemeClr val="accent2">
                <a:hueOff val="-17325818"/>
                <a:satOff val="15657"/>
                <a:lumOff val="1768"/>
                <a:alphaOff val="0"/>
                <a:tint val="83000"/>
                <a:satMod val="108000"/>
              </a:schemeClr>
            </a:gs>
            <a:gs pos="100000">
              <a:schemeClr val="accent2">
                <a:hueOff val="-17325818"/>
                <a:satOff val="15657"/>
                <a:lumOff val="1768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-17325818"/>
              <a:satOff val="15657"/>
              <a:lumOff val="1768"/>
              <a:alphaOff val="0"/>
              <a:alpha val="45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>
          <a:bevelT w="0" h="0"/>
          <a:contourClr>
            <a:schemeClr val="accent2">
              <a:hueOff val="-17325818"/>
              <a:satOff val="15657"/>
              <a:lumOff val="1768"/>
              <a:alphaOff val="0"/>
              <a:tint val="7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latin typeface="VAG Rounded" panose="020B0500000000000000" pitchFamily="34" charset="0"/>
              <a:cs typeface="Vagrounded"/>
            </a:rPr>
            <a:t>CS61C</a:t>
          </a:r>
          <a:endParaRPr lang="en-US" sz="4300" kern="1200" dirty="0">
            <a:latin typeface="VAG Rounded" panose="020B0500000000000000" pitchFamily="34" charset="0"/>
            <a:cs typeface="Vagrounded"/>
          </a:endParaRPr>
        </a:p>
      </dsp:txBody>
      <dsp:txXfrm>
        <a:off x="1304280" y="4827176"/>
        <a:ext cx="1854852" cy="1002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921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31800" y="596900"/>
            <a:ext cx="6183313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3688371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6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51196160" indent="-51196160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1305960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958941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2611921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3264898" algn="l" defTabSz="65297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3917878" algn="l" defTabSz="65297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4570857" algn="l" defTabSz="65297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223836" algn="l" defTabSz="65297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596900"/>
            <a:ext cx="6183313" cy="3478213"/>
          </a:xfrm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2907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3388" y="1188729"/>
            <a:ext cx="6801383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6200" y="1188729"/>
            <a:ext cx="6278883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3" name="Picture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3198368" y="7757162"/>
            <a:ext cx="1432043" cy="47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ctangle 11"/>
          <p:cNvSpPr>
            <a:spLocks noChangeArrowheads="1"/>
          </p:cNvSpPr>
          <p:nvPr userDrawn="1"/>
        </p:nvSpPr>
        <p:spPr bwMode="auto">
          <a:xfrm>
            <a:off x="13876552" y="7498083"/>
            <a:ext cx="753851" cy="2887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93" tIns="36278" rIns="90693" bIns="3627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4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Garcia</a:t>
            </a:r>
          </a:p>
        </p:txBody>
      </p:sp>
      <p:sp>
        <p:nvSpPr>
          <p:cNvPr id="25" name="Title Placeholder 21"/>
          <p:cNvSpPr>
            <a:spLocks noGrp="1"/>
          </p:cNvSpPr>
          <p:nvPr>
            <p:ph type="title"/>
          </p:nvPr>
        </p:nvSpPr>
        <p:spPr>
          <a:xfrm>
            <a:off x="883923" y="255056"/>
            <a:ext cx="13060680" cy="914400"/>
          </a:xfrm>
          <a:prstGeom prst="rect">
            <a:avLst/>
          </a:prstGeom>
        </p:spPr>
        <p:txBody>
          <a:bodyPr vert="horz" lIns="130595" tIns="65298" rIns="130595" bIns="65298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883397" y="1188720"/>
            <a:ext cx="13015487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9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21224" y="217174"/>
            <a:ext cx="716987" cy="84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0"/>
          <p:cNvSpPr>
            <a:spLocks noChangeArrowheads="1"/>
          </p:cNvSpPr>
          <p:nvPr userDrawn="1"/>
        </p:nvSpPr>
        <p:spPr bwMode="auto">
          <a:xfrm>
            <a:off x="4575812" y="7835274"/>
            <a:ext cx="8911588" cy="3656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93" tIns="36278" rIns="90693" bIns="36278">
            <a:prstTxWarp prst="textNoShape">
              <a:avLst/>
            </a:prstTxWarp>
            <a:spAutoFit/>
          </a:bodyPr>
          <a:lstStyle/>
          <a:p>
            <a:pPr algn="l" eaLnBrk="0" hangingPunct="0">
              <a:defRPr/>
            </a:pPr>
            <a:r>
              <a:rPr lang="en-US" sz="1900" b="1" dirty="0">
                <a:solidFill>
                  <a:schemeClr val="tx1"/>
                </a:solidFill>
                <a:latin typeface="VAG Rounded" panose="020B0500000000000000" pitchFamily="34" charset="0"/>
                <a:ea typeface="+mn-ea"/>
                <a:cs typeface="+mn-cs"/>
              </a:rPr>
              <a:t>UC Berkeley “The Beauty and Joy of Computing” </a:t>
            </a:r>
            <a:r>
              <a:rPr lang="en-US" sz="1900" b="1" dirty="0">
                <a:solidFill>
                  <a:srgbClr val="FFFF00"/>
                </a:solidFill>
                <a:latin typeface="VAG Rounded" panose="020B0500000000000000" pitchFamily="34" charset="0"/>
                <a:ea typeface="+mn-ea"/>
                <a:cs typeface="+mn-cs"/>
              </a:rPr>
              <a:t>: </a:t>
            </a:r>
            <a:r>
              <a:rPr lang="en-US" sz="1900" b="1" kern="1200" dirty="0" smtClean="0">
                <a:solidFill>
                  <a:srgbClr val="FFFF00"/>
                </a:solidFill>
                <a:latin typeface="VAG Rounded" panose="020B0500000000000000" pitchFamily="34" charset="0"/>
                <a:ea typeface="ＭＳ Ｐゴシック" pitchFamily="-1" charset="-128"/>
                <a:cs typeface="ＭＳ Ｐゴシック" pitchFamily="-1" charset="-128"/>
              </a:rPr>
              <a:t>Algorithmic</a:t>
            </a:r>
            <a:r>
              <a:rPr lang="en-US" sz="1900" b="1" kern="1200" baseline="0" dirty="0" smtClean="0">
                <a:solidFill>
                  <a:srgbClr val="FFFF00"/>
                </a:solidFill>
                <a:latin typeface="VAG Rounded" panose="020B0500000000000000" pitchFamily="34" charset="0"/>
                <a:ea typeface="ＭＳ Ｐゴシック" pitchFamily="-1" charset="-128"/>
                <a:cs typeface="ＭＳ Ｐゴシック" pitchFamily="-1" charset="-128"/>
              </a:rPr>
              <a:t> </a:t>
            </a:r>
            <a:r>
              <a:rPr lang="en-US" sz="1900" b="1" kern="1200" baseline="0" dirty="0" err="1" smtClean="0">
                <a:solidFill>
                  <a:srgbClr val="FFFF00"/>
                </a:solidFill>
                <a:latin typeface="VAG Rounded" panose="020B0500000000000000" pitchFamily="34" charset="0"/>
                <a:ea typeface="ＭＳ Ｐゴシック" pitchFamily="-1" charset="-128"/>
                <a:cs typeface="ＭＳ Ｐゴシック" pitchFamily="-1" charset="-128"/>
              </a:rPr>
              <a:t>Complexicity</a:t>
            </a:r>
            <a:r>
              <a:rPr lang="en-US" sz="1900" b="1" kern="1200" baseline="0" dirty="0" smtClean="0">
                <a:solidFill>
                  <a:srgbClr val="FFFF00"/>
                </a:solidFill>
                <a:latin typeface="VAG Rounded" panose="020B0500000000000000" pitchFamily="34" charset="0"/>
                <a:ea typeface="ＭＳ Ｐゴシック" pitchFamily="-1" charset="-128"/>
                <a:cs typeface="ＭＳ Ｐゴシック" pitchFamily="-1" charset="-128"/>
              </a:rPr>
              <a:t> </a:t>
            </a:r>
            <a:r>
              <a:rPr lang="en-US" sz="1900" b="1" dirty="0">
                <a:solidFill>
                  <a:schemeClr val="tx1"/>
                </a:solidFill>
                <a:latin typeface="VAG Rounded" panose="020B0500000000000000" pitchFamily="34" charset="0"/>
                <a:ea typeface="+mn-ea"/>
                <a:cs typeface="+mn-cs"/>
              </a:rPr>
              <a:t>(</a:t>
            </a:r>
            <a:fld id="{F6F39CF2-87E7-FF4A-9C8E-A745CB692DE9}" type="slidenum">
              <a:rPr lang="en-US" sz="1900" b="1">
                <a:solidFill>
                  <a:schemeClr val="tx1"/>
                </a:solidFill>
                <a:latin typeface="VAG Rounded" panose="020B0500000000000000" pitchFamily="34" charset="0"/>
                <a:ea typeface="+mn-ea"/>
                <a:cs typeface="+mn-cs"/>
              </a:rPr>
              <a:pPr algn="l" eaLnBrk="0" hangingPunct="0">
                <a:defRPr/>
              </a:pPr>
              <a:t>‹#›</a:t>
            </a:fld>
            <a:r>
              <a:rPr lang="en-US" sz="1900" b="1" dirty="0">
                <a:solidFill>
                  <a:schemeClr val="tx1"/>
                </a:solidFill>
                <a:latin typeface="VAG Rounded" panose="020B0500000000000000" pitchFamily="34" charset="0"/>
                <a:ea typeface="+mn-ea"/>
                <a:cs typeface="+mn-cs"/>
              </a:rPr>
              <a:t>)          </a:t>
            </a:r>
          </a:p>
        </p:txBody>
      </p:sp>
      <p:pic>
        <p:nvPicPr>
          <p:cNvPr id="14" name="Picture 25" descr="Seal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7816115"/>
            <a:ext cx="384812" cy="38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69ACC4A-C4B3-2E4C-9A16-1CB1EAFC5291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169920" cy="7021830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360" y="329567"/>
            <a:ext cx="938784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A484701E-00B5-B446-8F20-163EC44EFCE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82883"/>
            <a:ext cx="9164320" cy="5695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97280" y="1371609"/>
            <a:ext cx="6156960" cy="25660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7498080" y="1371609"/>
            <a:ext cx="6156960" cy="25660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5313" y="817247"/>
            <a:ext cx="7365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9263" y="817247"/>
            <a:ext cx="4572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8783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600" y="817247"/>
            <a:ext cx="1270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67200" y="3401568"/>
            <a:ext cx="9631680" cy="1810512"/>
          </a:xfrm>
        </p:spPr>
        <p:txBody>
          <a:bodyPr lIns="143657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ctr">
              <a:spcBef>
                <a:spcPts val="0"/>
              </a:spcBef>
              <a:buNone/>
              <a:defRPr sz="10100" b="1" cap="none" spc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defRPr>
            </a:lvl1pPr>
            <a:lvl2pPr marL="652979" indent="0" algn="ctr">
              <a:buNone/>
            </a:lvl2pPr>
            <a:lvl3pPr marL="1305960" indent="0" algn="ctr">
              <a:buNone/>
            </a:lvl3pPr>
            <a:lvl4pPr marL="1958941" indent="0" algn="ctr">
              <a:buNone/>
            </a:lvl4pPr>
            <a:lvl5pPr marL="2611921" indent="0" algn="ctr">
              <a:buNone/>
            </a:lvl5pPr>
            <a:lvl6pPr marL="3264898" indent="0" algn="ctr">
              <a:buNone/>
            </a:lvl6pPr>
            <a:lvl7pPr marL="3917878" indent="0" algn="ctr">
              <a:buNone/>
            </a:lvl7pPr>
            <a:lvl8pPr marL="4570857" indent="0" algn="ctr">
              <a:buNone/>
            </a:lvl8pPr>
            <a:lvl9pPr marL="5223836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4431507" y="6690858"/>
            <a:ext cx="9436901" cy="471949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1" rIns="91423" bIns="45711"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7726681" y="1287781"/>
            <a:ext cx="6913880" cy="69494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599440" y="5"/>
            <a:ext cx="8821421" cy="793813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7961631" y="1542417"/>
            <a:ext cx="4937760" cy="190246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9509760" y="0"/>
            <a:ext cx="438912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9509760" y="5120640"/>
            <a:ext cx="5120640" cy="1371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509760" y="0"/>
            <a:ext cx="219456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517393" y="5095875"/>
            <a:ext cx="3345179" cy="313372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9509760" y="5120640"/>
            <a:ext cx="256032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9509760" y="1645920"/>
            <a:ext cx="5120640" cy="3474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9509760" y="2103120"/>
            <a:ext cx="5120640" cy="30175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1584960" y="5120640"/>
            <a:ext cx="79248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853440" y="5120640"/>
            <a:ext cx="85344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86741" y="2926080"/>
            <a:ext cx="9022080" cy="21945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86741" y="2560320"/>
            <a:ext cx="9022080" cy="25603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315200" y="5120640"/>
            <a:ext cx="219456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1673" y="481967"/>
            <a:ext cx="13606779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594360" y="817247"/>
            <a:ext cx="4318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657873" y="817247"/>
            <a:ext cx="4317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716283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762003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00101" y="817247"/>
            <a:ext cx="5841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044" y="1622008"/>
            <a:ext cx="9148877" cy="1172982"/>
          </a:xfrm>
        </p:spPr>
        <p:txBody>
          <a:bodyPr lIns="117537" bIns="0"/>
          <a:lstStyle>
            <a:lvl1pPr marL="78358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43" y="614477"/>
            <a:ext cx="13050317" cy="932688"/>
          </a:xfrm>
        </p:spPr>
        <p:txBody>
          <a:bodyPr tIns="91418"/>
          <a:lstStyle>
            <a:lvl1pPr algn="l">
              <a:buNone/>
              <a:defRPr sz="5400" b="0" cap="none" spc="-214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CEDF913-1038-6D43-A083-7381B0378B8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481967"/>
            <a:ext cx="14188440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9713" y="817247"/>
            <a:ext cx="7365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200" y="817247"/>
            <a:ext cx="4318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3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238763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302263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363223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408953" y="817247"/>
            <a:ext cx="1269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47052" y="817247"/>
            <a:ext cx="5842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719" y="614477"/>
            <a:ext cx="12435840" cy="1097280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71701"/>
            <a:ext cx="6464301" cy="767714"/>
          </a:xfrm>
        </p:spPr>
        <p:txBody>
          <a:bodyPr anchor="ctr"/>
          <a:lstStyle>
            <a:lvl1pPr marL="104478" indent="0" algn="l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100" b="1"/>
            </a:lvl4pPr>
            <a:lvl5pPr>
              <a:buNone/>
              <a:defRPr sz="21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32043" y="2171701"/>
            <a:ext cx="6466840" cy="767714"/>
          </a:xfrm>
        </p:spPr>
        <p:txBody>
          <a:bodyPr anchor="ctr"/>
          <a:lstStyle>
            <a:lvl1pPr marL="104478" indent="0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100" b="1"/>
            </a:lvl4pPr>
            <a:lvl5pPr>
              <a:buNone/>
              <a:defRPr sz="21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31520" y="2950845"/>
            <a:ext cx="6464301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3" y="2950845"/>
            <a:ext cx="6466840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4E4F7C-7393-5C44-A579-51E747BA2DD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614477"/>
            <a:ext cx="12435840" cy="1097280"/>
          </a:xfrm>
        </p:spPr>
        <p:txBody>
          <a:bodyPr/>
          <a:lstStyle>
            <a:lvl1pPr>
              <a:defRPr sz="59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9129B78-766F-8046-B16D-6E2259124BDD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826EF02-E0BA-4B45-B9BC-203A90F67368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27666"/>
            <a:ext cx="13167360" cy="1394461"/>
          </a:xfrm>
        </p:spPr>
        <p:txBody>
          <a:bodyPr anchor="ctr"/>
          <a:lstStyle>
            <a:lvl1pPr algn="l">
              <a:buNone/>
              <a:defRPr sz="5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097280" y="1722120"/>
            <a:ext cx="4023360" cy="5486400"/>
          </a:xfrm>
        </p:spPr>
        <p:txBody>
          <a:bodyPr/>
          <a:lstStyle>
            <a:lvl1pPr marL="78358" indent="0">
              <a:buNone/>
              <a:defRPr sz="2600"/>
            </a:lvl1pPr>
            <a:lvl2pPr>
              <a:buNone/>
              <a:defRPr sz="19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486400" y="1722120"/>
            <a:ext cx="8778240" cy="5486400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8AF6942-B8F4-354B-A96C-556E4724AB4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89280" y="0"/>
            <a:ext cx="14043661" cy="2253616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13650914" y="1437333"/>
            <a:ext cx="158114" cy="205739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13894754" y="1620213"/>
            <a:ext cx="158114" cy="205739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13338496" y="1744031"/>
            <a:ext cx="158117" cy="205741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7742" y="1302240"/>
              <a:ext cx="88934" cy="79944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79348" y="1397313"/>
              <a:ext cx="125667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3866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463040" y="529511"/>
            <a:ext cx="10972800" cy="842099"/>
          </a:xfrm>
        </p:spPr>
        <p:txBody>
          <a:bodyPr anchor="b"/>
          <a:lstStyle>
            <a:lvl1pPr algn="l">
              <a:buNone/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8851" y="2272545"/>
            <a:ext cx="14045184" cy="5952173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46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463040" y="1380173"/>
            <a:ext cx="10972800" cy="822960"/>
          </a:xfrm>
        </p:spPr>
        <p:txBody>
          <a:bodyPr/>
          <a:lstStyle>
            <a:lvl1pPr marL="39179" indent="0">
              <a:spcBef>
                <a:spcPts val="0"/>
              </a:spcBef>
              <a:buNone/>
              <a:defRPr sz="2100">
                <a:solidFill>
                  <a:srgbClr val="FFFFFF"/>
                </a:solidFill>
              </a:defRPr>
            </a:lvl1pPr>
            <a:lvl2pPr>
              <a:defRPr sz="19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66676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 dirty="0"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66676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66676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8D3BF5FA-FF66-834A-BD9A-8378E92300C5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83923" y="255056"/>
            <a:ext cx="13060680" cy="914400"/>
          </a:xfrm>
          <a:prstGeom prst="rect">
            <a:avLst/>
          </a:prstGeom>
        </p:spPr>
        <p:txBody>
          <a:bodyPr vert="horz" lIns="130595" tIns="65298" rIns="130595" bIns="65298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4575812" y="7835274"/>
            <a:ext cx="8911588" cy="3656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93" tIns="36278" rIns="90693" bIns="36278">
            <a:prstTxWarp prst="textNoShape">
              <a:avLst/>
            </a:prstTxWarp>
            <a:spAutoFit/>
          </a:bodyPr>
          <a:lstStyle/>
          <a:p>
            <a:pPr algn="l" eaLnBrk="0" hangingPunct="0">
              <a:defRPr/>
            </a:pPr>
            <a:r>
              <a:rPr lang="en-US" sz="1900" b="1" dirty="0">
                <a:solidFill>
                  <a:schemeClr val="tx1"/>
                </a:solidFill>
                <a:latin typeface="VAG Rounded" panose="020B0500000000000000" pitchFamily="34" charset="0"/>
                <a:ea typeface="+mn-ea"/>
                <a:cs typeface="+mn-cs"/>
              </a:rPr>
              <a:t>UC Berkeley “The Beauty and Joy of Computing” </a:t>
            </a:r>
            <a:r>
              <a:rPr lang="en-US" sz="1900" b="1" dirty="0">
                <a:solidFill>
                  <a:srgbClr val="FFFF00"/>
                </a:solidFill>
                <a:latin typeface="VAG Rounded" panose="020B0500000000000000" pitchFamily="34" charset="0"/>
                <a:ea typeface="+mn-ea"/>
                <a:cs typeface="+mn-cs"/>
              </a:rPr>
              <a:t>: </a:t>
            </a:r>
            <a:r>
              <a:rPr lang="en-US" sz="1900" b="1" kern="1200" dirty="0" smtClean="0">
                <a:solidFill>
                  <a:srgbClr val="FFFF00"/>
                </a:solidFill>
                <a:latin typeface="VAG Rounded" panose="020B0500000000000000" pitchFamily="34" charset="0"/>
                <a:ea typeface="ＭＳ Ｐゴシック" pitchFamily="-1" charset="-128"/>
                <a:cs typeface="ＭＳ Ｐゴシック" pitchFamily="-1" charset="-128"/>
              </a:rPr>
              <a:t>Algorithmic</a:t>
            </a:r>
            <a:r>
              <a:rPr lang="en-US" sz="1900" b="1" kern="1200" baseline="0" dirty="0" smtClean="0">
                <a:solidFill>
                  <a:srgbClr val="FFFF00"/>
                </a:solidFill>
                <a:latin typeface="VAG Rounded" panose="020B0500000000000000" pitchFamily="34" charset="0"/>
                <a:ea typeface="ＭＳ Ｐゴシック" pitchFamily="-1" charset="-128"/>
                <a:cs typeface="ＭＳ Ｐゴシック" pitchFamily="-1" charset="-128"/>
              </a:rPr>
              <a:t> Complexity </a:t>
            </a:r>
            <a:r>
              <a:rPr lang="en-US" sz="1900" b="1" dirty="0">
                <a:solidFill>
                  <a:schemeClr val="tx1"/>
                </a:solidFill>
                <a:latin typeface="VAG Rounded" panose="020B0500000000000000" pitchFamily="34" charset="0"/>
                <a:ea typeface="+mn-ea"/>
                <a:cs typeface="+mn-cs"/>
              </a:rPr>
              <a:t>(</a:t>
            </a:r>
            <a:fld id="{F6F39CF2-87E7-FF4A-9C8E-A745CB692DE9}" type="slidenum">
              <a:rPr lang="en-US" sz="1900" b="1">
                <a:solidFill>
                  <a:schemeClr val="tx1"/>
                </a:solidFill>
                <a:latin typeface="VAG Rounded" panose="020B0500000000000000" pitchFamily="34" charset="0"/>
                <a:ea typeface="+mn-ea"/>
                <a:cs typeface="+mn-cs"/>
              </a:rPr>
              <a:pPr algn="l" eaLnBrk="0" hangingPunct="0">
                <a:defRPr/>
              </a:pPr>
              <a:t>‹#›</a:t>
            </a:fld>
            <a:r>
              <a:rPr lang="en-US" sz="1900" b="1" dirty="0">
                <a:solidFill>
                  <a:schemeClr val="tx1"/>
                </a:solidFill>
                <a:latin typeface="VAG Rounded" panose="020B0500000000000000" pitchFamily="34" charset="0"/>
                <a:ea typeface="+mn-ea"/>
                <a:cs typeface="+mn-cs"/>
              </a:rPr>
              <a:t>)         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883397" y="1188720"/>
            <a:ext cx="13015487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4191000" y="7816115"/>
            <a:ext cx="384812" cy="38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3198368" y="7757162"/>
            <a:ext cx="1432043" cy="47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121224" y="217174"/>
            <a:ext cx="716987" cy="84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883389" y="1188731"/>
            <a:ext cx="13015491" cy="6438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13487400" y="7498083"/>
            <a:ext cx="1143003" cy="2887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93" tIns="36278" rIns="90693" bIns="3627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400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McKinsey</a:t>
            </a:r>
            <a:endParaRPr lang="en-US" sz="1400" b="1" dirty="0">
              <a:solidFill>
                <a:schemeClr val="tx1"/>
              </a:solidFill>
              <a:latin typeface="18 VAG Rounded Black   09390"/>
              <a:ea typeface="+mn-ea"/>
              <a:cs typeface="+mn-cs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3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74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5900" kern="1200" spc="-141">
          <a:solidFill>
            <a:srgbClr val="C1EEFF"/>
          </a:solidFill>
          <a:latin typeface="VAG Rounded" panose="020B0500000000000000" pitchFamily="34" charset="0"/>
          <a:ea typeface="ＭＳ Ｐゴシック" charset="-128"/>
          <a:cs typeface="VAG Rounded" panose="020B0500000000000000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5pPr>
      <a:lvl6pPr marL="652979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1305960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958941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2611921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587226" indent="-489737" algn="l" rtl="0" eaLnBrk="0" fontAlgn="base" hangingPunct="0">
        <a:spcBef>
          <a:spcPts val="1000"/>
        </a:spcBef>
        <a:spcAft>
          <a:spcPct val="0"/>
        </a:spcAft>
        <a:buClr>
          <a:schemeClr val="tx2"/>
        </a:buClr>
        <a:buSzPct val="95000"/>
        <a:buFont typeface="Wingdings" pitchFamily="-1" charset="2"/>
        <a:buChar char=""/>
        <a:defRPr sz="4300" kern="1200">
          <a:solidFill>
            <a:schemeClr val="tx1"/>
          </a:solidFill>
          <a:latin typeface="VAG Rounded" panose="020B0500000000000000" pitchFamily="34" charset="0"/>
          <a:ea typeface="ＭＳ Ｐゴシック" charset="-128"/>
          <a:cs typeface="VAG Rounded" panose="020B0500000000000000" pitchFamily="34" charset="0"/>
        </a:defRPr>
      </a:lvl1pPr>
      <a:lvl2pPr marL="1056559" indent="-408114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1" charset="2"/>
        <a:buChar char=""/>
        <a:defRPr sz="3700" kern="1200">
          <a:solidFill>
            <a:srgbClr val="FFE39D"/>
          </a:solidFill>
          <a:latin typeface="VAG Rounded" panose="020B0500000000000000" pitchFamily="34" charset="0"/>
          <a:ea typeface="ＭＳ Ｐゴシック" charset="-128"/>
          <a:cs typeface="VAG Rounded" panose="020B0500000000000000" pitchFamily="34" charset="0"/>
        </a:defRPr>
      </a:lvl2pPr>
      <a:lvl3pPr marL="1421595" indent="-326489" algn="l" rtl="0" eaLnBrk="0" fontAlgn="base" hangingPunct="0">
        <a:spcBef>
          <a:spcPct val="20000"/>
        </a:spcBef>
        <a:spcAft>
          <a:spcPct val="0"/>
        </a:spcAft>
        <a:buFont typeface="Wingdings 2" pitchFamily="-1" charset="2"/>
        <a:buChar char=""/>
        <a:defRPr sz="3400" kern="1200">
          <a:solidFill>
            <a:srgbClr val="A7D6FF"/>
          </a:solidFill>
          <a:latin typeface="VAG Rounded" panose="020B0500000000000000" pitchFamily="34" charset="0"/>
          <a:ea typeface="ＭＳ Ｐゴシック" charset="-128"/>
          <a:cs typeface="+mn-cs"/>
        </a:defRPr>
      </a:lvl3pPr>
      <a:lvl4pPr marL="1800229" indent="-326489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1" charset="2"/>
        <a:buChar char=""/>
        <a:defRPr sz="3000" kern="1200">
          <a:solidFill>
            <a:srgbClr val="F273AF"/>
          </a:solidFill>
          <a:latin typeface="VAG Rounded" panose="020B0500000000000000" pitchFamily="34" charset="0"/>
          <a:ea typeface="ＭＳ Ｐゴシック" charset="-128"/>
          <a:cs typeface="+mn-cs"/>
        </a:defRPr>
      </a:lvl4pPr>
      <a:lvl5pPr marL="2115383" indent="-299281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1" charset="2"/>
        <a:buChar char=""/>
        <a:defRPr sz="2900" kern="1200">
          <a:solidFill>
            <a:schemeClr val="tx1"/>
          </a:solidFill>
          <a:latin typeface="VAG Rounded" panose="020B0500000000000000" pitchFamily="34" charset="0"/>
          <a:ea typeface="ＭＳ Ｐゴシック" charset="-128"/>
          <a:cs typeface="+mn-cs"/>
        </a:defRPr>
      </a:lvl5pPr>
      <a:lvl6pPr marL="2442142" indent="-300371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716396" indent="-261194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2990646" indent="-261194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264898" indent="-261194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297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59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89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192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489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78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383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5012291" y="374999"/>
            <a:ext cx="8290560" cy="3892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693" tIns="36278" rIns="90693" bIns="36278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5100" b="1" dirty="0">
                <a:solidFill>
                  <a:schemeClr val="tx2"/>
                </a:solidFill>
                <a:latin typeface="VAG Rounded" panose="020B0500000000000000" pitchFamily="34" charset="0"/>
              </a:rPr>
              <a:t>The Beauty and Joy of Computing</a:t>
            </a:r>
            <a:r>
              <a:rPr lang="en-US" sz="4600" b="1" dirty="0">
                <a:solidFill>
                  <a:schemeClr val="tx2"/>
                </a:solidFill>
                <a:latin typeface="VAG Rounded" panose="020B0500000000000000" pitchFamily="34" charset="0"/>
              </a:rPr>
              <a:t/>
            </a:r>
            <a:br>
              <a:rPr lang="en-US" sz="4600" b="1" dirty="0">
                <a:solidFill>
                  <a:schemeClr val="tx2"/>
                </a:solidFill>
                <a:latin typeface="VAG Rounded" panose="020B0500000000000000" pitchFamily="34" charset="0"/>
              </a:rPr>
            </a:br>
            <a:r>
              <a:rPr lang="en-US" sz="4600" b="1" dirty="0">
                <a:latin typeface="VAG Rounded" panose="020B0500000000000000" pitchFamily="34" charset="0"/>
              </a:rPr>
              <a:t/>
            </a:r>
            <a:br>
              <a:rPr lang="en-US" sz="4600" b="1" dirty="0">
                <a:latin typeface="VAG Rounded" panose="020B0500000000000000" pitchFamily="34" charset="0"/>
              </a:rPr>
            </a:br>
            <a:r>
              <a:rPr lang="en-US" sz="4000" b="1" dirty="0">
                <a:solidFill>
                  <a:schemeClr val="tx1"/>
                </a:solidFill>
                <a:latin typeface="VAG Rounded" panose="020B0500000000000000" pitchFamily="34" charset="0"/>
              </a:rPr>
              <a:t>Lecture #7</a:t>
            </a:r>
            <a:br>
              <a:rPr lang="en-US" sz="4000" b="1" dirty="0">
                <a:solidFill>
                  <a:schemeClr val="tx1"/>
                </a:solidFill>
                <a:latin typeface="VAG Rounded" panose="020B0500000000000000" pitchFamily="34" charset="0"/>
              </a:rPr>
            </a:br>
            <a:r>
              <a:rPr lang="en-US" sz="4000" b="1" dirty="0" smtClean="0">
                <a:solidFill>
                  <a:schemeClr val="tx1"/>
                </a:solidFill>
                <a:latin typeface="VAG Rounded" panose="020B0500000000000000" pitchFamily="34" charset="0"/>
              </a:rPr>
              <a:t>Algorithmic Complexity</a:t>
            </a:r>
            <a:r>
              <a:rPr lang="en-US" sz="4000" b="1" dirty="0">
                <a:solidFill>
                  <a:schemeClr val="tx1"/>
                </a:solidFill>
                <a:latin typeface="VAG Rounded" panose="020B0500000000000000" pitchFamily="34" charset="0"/>
              </a:rPr>
              <a:t/>
            </a:r>
            <a:br>
              <a:rPr lang="en-US" sz="4000" b="1" dirty="0">
                <a:solidFill>
                  <a:schemeClr val="tx1"/>
                </a:solidFill>
                <a:latin typeface="VAG Rounded" panose="020B0500000000000000" pitchFamily="34" charset="0"/>
              </a:rPr>
            </a:br>
            <a:endParaRPr lang="en-US" sz="4600" b="1" dirty="0">
              <a:solidFill>
                <a:schemeClr val="bg2"/>
              </a:solidFill>
              <a:latin typeface="VAG Rounded" panose="020B0500000000000000" pitchFamily="34" charset="0"/>
            </a:endParaRPr>
          </a:p>
          <a:p>
            <a:pPr algn="ctr" eaLnBrk="0" hangingPunct="0">
              <a:lnSpc>
                <a:spcPct val="77000"/>
              </a:lnSpc>
            </a:pPr>
            <a:endParaRPr lang="en-US" sz="4600" b="1" dirty="0">
              <a:solidFill>
                <a:schemeClr val="bg2"/>
              </a:solidFill>
              <a:latin typeface="18 VAG Rounded Bold   07390" charset="0"/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ctrTitle" idx="4294967295"/>
          </p:nvPr>
        </p:nvSpPr>
        <p:spPr>
          <a:xfrm>
            <a:off x="3962400" y="3505200"/>
            <a:ext cx="10210800" cy="82296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00"/>
                </a:solidFill>
                <a:latin typeface="VAG Rounded" panose="020B0500000000000000" pitchFamily="34" charset="0"/>
              </a:rPr>
              <a:t>What is your cloud strategy?</a:t>
            </a:r>
            <a:endParaRPr lang="en-US" sz="4800" dirty="0">
              <a:solidFill>
                <a:srgbClr val="FFFF00"/>
              </a:solidFill>
              <a:latin typeface="VAG Rounded" panose="020B0500000000000000" pitchFamily="34" charset="0"/>
              <a:ea typeface="+mj-ea"/>
              <a:cs typeface="+mj-cs"/>
            </a:endParaRPr>
          </a:p>
        </p:txBody>
      </p:sp>
      <p:sp>
        <p:nvSpPr>
          <p:cNvPr id="17415" name="Subtitle 48"/>
          <p:cNvSpPr txBox="1">
            <a:spLocks/>
          </p:cNvSpPr>
          <p:nvPr/>
        </p:nvSpPr>
        <p:spPr bwMode="auto">
          <a:xfrm>
            <a:off x="4150659" y="7864582"/>
            <a:ext cx="14478000" cy="32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43657" tIns="65298" rIns="130595" bIns="65298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800" b="1" dirty="0" smtClean="0">
                <a:latin typeface="Courier" pitchFamily="-1" charset="0"/>
                <a:ea typeface="Courier" pitchFamily="-1" charset="0"/>
                <a:cs typeface="Courier" pitchFamily="-1" charset="0"/>
              </a:rPr>
              <a:t>https</a:t>
            </a:r>
            <a:r>
              <a:rPr lang="en-US" sz="1800" b="1" dirty="0">
                <a:latin typeface="Courier" pitchFamily="-1" charset="0"/>
                <a:ea typeface="Courier" pitchFamily="-1" charset="0"/>
                <a:cs typeface="Courier" pitchFamily="-1" charset="0"/>
              </a:rPr>
              <a:t>://en.wikipedia.org/wiki/Cloud_computing</a:t>
            </a:r>
            <a:endParaRPr lang="en-US" sz="1800" b="1" dirty="0">
              <a:latin typeface="Courier" pitchFamily="-1" charset="0"/>
              <a:ea typeface="Courier" pitchFamily="-1" charset="0"/>
              <a:cs typeface="Courier" pitchFamily="-1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9677400" y="7206062"/>
            <a:ext cx="495300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 eaLnBrk="0" hangingPunct="0">
              <a:defRPr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2561" y="419110"/>
            <a:ext cx="2218483" cy="2628901"/>
          </a:xfrm>
          <a:prstGeom prst="rect">
            <a:avLst/>
          </a:prstGeom>
        </p:spPr>
      </p:pic>
      <p:pic>
        <p:nvPicPr>
          <p:cNvPr id="15" name="Picture 25" descr="Se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9906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2125" y="419108"/>
            <a:ext cx="1438404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Rectangle 13"/>
          <p:cNvSpPr/>
          <p:nvPr/>
        </p:nvSpPr>
        <p:spPr>
          <a:xfrm>
            <a:off x="855319" y="2576715"/>
            <a:ext cx="218681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VAG Rounded" panose="020B0500000000000000" pitchFamily="34" charset="0"/>
              </a:rPr>
              <a:t>Jonathan </a:t>
            </a:r>
          </a:p>
          <a:p>
            <a:r>
              <a:rPr lang="en-US" sz="3600" b="1" dirty="0" smtClean="0">
                <a:solidFill>
                  <a:schemeClr val="tx2"/>
                </a:solidFill>
                <a:latin typeface="VAG Rounded" panose="020B0500000000000000" pitchFamily="34" charset="0"/>
              </a:rPr>
              <a:t>McKinsey</a:t>
            </a:r>
            <a:endParaRPr lang="en-US" sz="3600" dirty="0">
              <a:latin typeface="VAG Rounded" panose="020B0500000000000000" pitchFamily="34" charset="0"/>
            </a:endParaRPr>
          </a:p>
        </p:txBody>
      </p:sp>
      <p:pic>
        <p:nvPicPr>
          <p:cNvPr id="1028" name="Picture 4" descr="https://upload.wikimedia.org/wikipedia/commons/thumb/b/b5/Cloud_computing.svg/400px-Cloud_computing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416531"/>
            <a:ext cx="3810000" cy="344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>
                <a:latin typeface="VAG Rounded" panose="020B0500000000000000" pitchFamily="34" charset="0"/>
              </a:rPr>
              <a:t>Runtime Analysis: Input Size &amp; Efficiency</a:t>
            </a:r>
            <a:endParaRPr lang="en-US" dirty="0">
              <a:latin typeface="VAG Rounded" panose="020B0500000000000000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83923" y="1295400"/>
            <a:ext cx="9174477" cy="626035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VAG Rounded" panose="020B0500000000000000" pitchFamily="34" charset="0"/>
              </a:rPr>
              <a:t>Given # of input things </a:t>
            </a:r>
          </a:p>
          <a:p>
            <a:pPr lvl="2"/>
            <a:r>
              <a:rPr lang="en-US" dirty="0" smtClean="0">
                <a:latin typeface="VAG Rounded" panose="020B0500000000000000" pitchFamily="34" charset="0"/>
              </a:rPr>
              <a:t>E.g., # of list elements</a:t>
            </a:r>
          </a:p>
          <a:p>
            <a:pPr lvl="2"/>
            <a:r>
              <a:rPr lang="en-US" dirty="0" smtClean="0">
                <a:latin typeface="VAG Rounded" panose="020B0500000000000000" pitchFamily="34" charset="0"/>
              </a:rPr>
              <a:t>E.g., # of sentence characters</a:t>
            </a:r>
          </a:p>
          <a:p>
            <a:r>
              <a:rPr lang="en-US" dirty="0" smtClean="0">
                <a:latin typeface="VAG Rounded" panose="020B0500000000000000" pitchFamily="34" charset="0"/>
              </a:rPr>
              <a:t>We define </a:t>
            </a:r>
            <a:r>
              <a:rPr lang="en-US" dirty="0" smtClean="0">
                <a:solidFill>
                  <a:srgbClr val="FFFF00"/>
                </a:solidFill>
                <a:latin typeface="VAG Rounded" panose="020B0500000000000000" pitchFamily="34" charset="0"/>
              </a:rPr>
              <a:t>efficiency as a function of the input size</a:t>
            </a:r>
          </a:p>
          <a:p>
            <a:pPr lvl="1"/>
            <a:r>
              <a:rPr lang="en-US" dirty="0" smtClean="0">
                <a:latin typeface="VAG Rounded" panose="020B0500000000000000" pitchFamily="34" charset="0"/>
              </a:rPr>
              <a:t>Running time (# of steps)</a:t>
            </a:r>
          </a:p>
          <a:p>
            <a:pPr lvl="1"/>
            <a:r>
              <a:rPr lang="en-US" dirty="0" smtClean="0">
                <a:latin typeface="VAG Rounded" panose="020B0500000000000000" pitchFamily="34" charset="0"/>
              </a:rPr>
              <a:t>Memory Usage</a:t>
            </a:r>
            <a:endParaRPr lang="en-US" dirty="0" smtClean="0">
              <a:solidFill>
                <a:srgbClr val="FFFF00"/>
              </a:solidFill>
              <a:latin typeface="VAG Rounded" panose="020B0500000000000000" pitchFamily="34" charset="0"/>
            </a:endParaRPr>
          </a:p>
          <a:p>
            <a:r>
              <a:rPr lang="en-US" sz="4400" dirty="0">
                <a:latin typeface="VAG Rounded" panose="020B0500000000000000" pitchFamily="34" charset="0"/>
              </a:rPr>
              <a:t>We determine efficiency by reasoning formally or mathematically</a:t>
            </a:r>
            <a:endParaRPr lang="en-US" dirty="0" smtClean="0">
              <a:latin typeface="VAG Rounded" panose="020B0500000000000000" pitchFamily="34" charset="0"/>
            </a:endParaRPr>
          </a:p>
          <a:p>
            <a:r>
              <a:rPr lang="en-US" dirty="0" smtClean="0">
                <a:latin typeface="VAG Rounded" panose="020B0500000000000000" pitchFamily="34" charset="0"/>
              </a:rPr>
              <a:t>Remember!</a:t>
            </a:r>
            <a:endParaRPr lang="en-US" dirty="0" smtClean="0">
              <a:latin typeface="VAG Rounded" panose="020B0500000000000000" pitchFamily="34" charset="0"/>
            </a:endParaRPr>
          </a:p>
          <a:p>
            <a:pPr lvl="1"/>
            <a:r>
              <a:rPr lang="en-US" dirty="0" smtClean="0">
                <a:latin typeface="VAG Rounded" panose="020B0500000000000000" pitchFamily="34" charset="0"/>
              </a:rPr>
              <a:t>In </a:t>
            </a:r>
            <a:r>
              <a:rPr lang="en-US" dirty="0" smtClean="0">
                <a:latin typeface="VAG Rounded" panose="020B0500000000000000" pitchFamily="34" charset="0"/>
              </a:rPr>
              <a:t>CS10 </a:t>
            </a:r>
            <a:r>
              <a:rPr lang="en-US" u="sng" dirty="0" smtClean="0">
                <a:latin typeface="VAG Rounded" panose="020B0500000000000000" pitchFamily="34" charset="0"/>
              </a:rPr>
              <a:t>we won’t care </a:t>
            </a:r>
            <a:r>
              <a:rPr lang="en-US" dirty="0" smtClean="0">
                <a:latin typeface="VAG Rounded" panose="020B0500000000000000" pitchFamily="34" charset="0"/>
              </a:rPr>
              <a:t>about the efficiency of your solutions!</a:t>
            </a:r>
          </a:p>
          <a:p>
            <a:pPr lvl="1"/>
            <a:r>
              <a:rPr lang="en-US" dirty="0" smtClean="0">
                <a:latin typeface="VAG Rounded" panose="020B0500000000000000" pitchFamily="34" charset="0"/>
              </a:rPr>
              <a:t>Usually they care in </a:t>
            </a:r>
            <a:r>
              <a:rPr lang="en-US" dirty="0" smtClean="0"/>
              <a:t>CS61B</a:t>
            </a:r>
            <a:endParaRPr lang="en-US" dirty="0" smtClean="0">
              <a:latin typeface="VAG Rounded" panose="020B0500000000000000" pitchFamily="34" charset="0"/>
            </a:endParaRPr>
          </a:p>
          <a:p>
            <a:endParaRPr lang="en-US" dirty="0" smtClean="0">
              <a:latin typeface="VAG Rounded" panose="020B0500000000000000" pitchFamily="34" charset="0"/>
            </a:endParaRPr>
          </a:p>
          <a:p>
            <a:endParaRPr lang="en-US" dirty="0" smtClean="0"/>
          </a:p>
        </p:txBody>
      </p:sp>
      <p:graphicFrame>
        <p:nvGraphicFramePr>
          <p:cNvPr id="5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1928911"/>
              </p:ext>
            </p:extLst>
          </p:nvPr>
        </p:nvGraphicFramePr>
        <p:xfrm>
          <a:off x="9312840" y="1440250"/>
          <a:ext cx="4463414" cy="5863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Curved Connector 6"/>
          <p:cNvCxnSpPr/>
          <p:nvPr/>
        </p:nvCxnSpPr>
        <p:spPr>
          <a:xfrm flipV="1">
            <a:off x="6400800" y="5715000"/>
            <a:ext cx="4191000" cy="1066800"/>
          </a:xfrm>
          <a:prstGeom prst="curvedConnector3">
            <a:avLst>
              <a:gd name="adj1" fmla="val 7310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G Rounded" panose="020B0500000000000000" pitchFamily="34" charset="0"/>
              </a:rPr>
              <a:t>Runtime Analysis: Worst </a:t>
            </a:r>
            <a:r>
              <a:rPr lang="en-US" dirty="0" smtClean="0">
                <a:latin typeface="VAG Rounded" panose="020B0500000000000000" pitchFamily="34" charset="0"/>
              </a:rPr>
              <a:t>Case Scenario</a:t>
            </a:r>
            <a:endParaRPr lang="en-US" dirty="0">
              <a:latin typeface="VAG Rounded" panose="020B0500000000000000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83923" y="1188721"/>
            <a:ext cx="8488677" cy="636703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VAG Rounded" panose="020B0500000000000000" pitchFamily="34" charset="0"/>
              </a:rPr>
              <a:t>Use worst </a:t>
            </a:r>
            <a:r>
              <a:rPr lang="en-US" dirty="0" smtClean="0">
                <a:latin typeface="VAG Rounded" panose="020B0500000000000000" pitchFamily="34" charset="0"/>
              </a:rPr>
              <a:t>case</a:t>
            </a:r>
          </a:p>
          <a:p>
            <a:pPr lvl="1"/>
            <a:r>
              <a:rPr lang="en-US" dirty="0" smtClean="0">
                <a:latin typeface="VAG Rounded" panose="020B0500000000000000" pitchFamily="34" charset="0"/>
              </a:rPr>
              <a:t>Consider running time as input </a:t>
            </a:r>
            <a:r>
              <a:rPr lang="en-US" dirty="0" smtClean="0">
                <a:latin typeface="VAG Rounded" panose="020B0500000000000000" pitchFamily="34" charset="0"/>
              </a:rPr>
              <a:t>grows towards infinity</a:t>
            </a:r>
            <a:endParaRPr lang="en-US" dirty="0" smtClean="0">
              <a:latin typeface="VAG Rounded" panose="020B0500000000000000" pitchFamily="34" charset="0"/>
            </a:endParaRPr>
          </a:p>
          <a:p>
            <a:r>
              <a:rPr lang="en-US" dirty="0" smtClean="0">
                <a:latin typeface="VAG Rounded" panose="020B0500000000000000" pitchFamily="34" charset="0"/>
              </a:rPr>
              <a:t>Why?</a:t>
            </a:r>
          </a:p>
          <a:p>
            <a:pPr lvl="1"/>
            <a:r>
              <a:rPr lang="en-US" dirty="0" smtClean="0">
                <a:latin typeface="VAG Rounded" panose="020B0500000000000000" pitchFamily="34" charset="0"/>
              </a:rPr>
              <a:t>Nice to know most time we’d </a:t>
            </a:r>
            <a:r>
              <a:rPr lang="en-US" u="sng" dirty="0" smtClean="0">
                <a:latin typeface="VAG Rounded" panose="020B0500000000000000" pitchFamily="34" charset="0"/>
              </a:rPr>
              <a:t>ever</a:t>
            </a:r>
            <a:r>
              <a:rPr lang="en-US" dirty="0" smtClean="0">
                <a:latin typeface="VAG Rounded" panose="020B0500000000000000" pitchFamily="34" charset="0"/>
              </a:rPr>
              <a:t> spend</a:t>
            </a:r>
          </a:p>
          <a:p>
            <a:pPr lvl="1"/>
            <a:r>
              <a:rPr lang="en-US" dirty="0" smtClean="0">
                <a:latin typeface="VAG Rounded" panose="020B0500000000000000" pitchFamily="34" charset="0"/>
              </a:rPr>
              <a:t>Worst case happens </a:t>
            </a:r>
            <a:r>
              <a:rPr lang="en-US" dirty="0" smtClean="0">
                <a:latin typeface="VAG Rounded" panose="020B0500000000000000" pitchFamily="34" charset="0"/>
              </a:rPr>
              <a:t>more often than you think</a:t>
            </a:r>
            <a:endParaRPr lang="en-US" dirty="0" smtClean="0">
              <a:latin typeface="VAG Rounded" panose="020B0500000000000000" pitchFamily="34" charset="0"/>
            </a:endParaRP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477374" y="2133600"/>
            <a:ext cx="4314826" cy="5177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8752852" y="1295400"/>
            <a:ext cx="5496549" cy="830997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VAG Rounded" panose="020B0500000000000000" pitchFamily="34" charset="0"/>
              </a:rPr>
              <a:t> </a:t>
            </a:r>
            <a:r>
              <a:rPr lang="en-US" sz="2400" b="1" dirty="0">
                <a:solidFill>
                  <a:srgbClr val="FFFFFF"/>
                </a:solidFill>
                <a:latin typeface="VAG Rounded" panose="020B0500000000000000" pitchFamily="34" charset="0"/>
              </a:rPr>
              <a:t>Montparnasse Derailment</a:t>
            </a:r>
            <a:br>
              <a:rPr lang="en-US" sz="2400" b="1" dirty="0">
                <a:solidFill>
                  <a:srgbClr val="FFFFFF"/>
                </a:solidFill>
                <a:latin typeface="VAG Rounded" panose="020B0500000000000000" pitchFamily="34" charset="0"/>
              </a:rPr>
            </a:br>
            <a:r>
              <a:rPr lang="en-US" sz="2400" dirty="0">
                <a:solidFill>
                  <a:srgbClr val="FFFFFF"/>
                </a:solidFill>
                <a:latin typeface="VAG Rounded" panose="020B0500000000000000" pitchFamily="34" charset="0"/>
              </a:rPr>
              <a:t>(</a:t>
            </a:r>
            <a:r>
              <a:rPr lang="en-US" sz="2400" i="1" dirty="0">
                <a:solidFill>
                  <a:srgbClr val="FFFFFF"/>
                </a:solidFill>
                <a:latin typeface="VAG Rounded" panose="020B0500000000000000" pitchFamily="34" charset="0"/>
              </a:rPr>
              <a:t>Wikipedia, </a:t>
            </a:r>
            <a:r>
              <a:rPr lang="en-US" sz="2400" dirty="0">
                <a:solidFill>
                  <a:srgbClr val="FFFFFF"/>
                </a:solidFill>
                <a:latin typeface="VAG Rounded" panose="020B0500000000000000" pitchFamily="34" charset="0"/>
              </a:rPr>
              <a:t>Public Domain)</a:t>
            </a:r>
          </a:p>
        </p:txBody>
      </p:sp>
      <p:sp>
        <p:nvSpPr>
          <p:cNvPr id="8" name="Oval 7"/>
          <p:cNvSpPr/>
          <p:nvPr/>
        </p:nvSpPr>
        <p:spPr>
          <a:xfrm>
            <a:off x="9525000" y="7452851"/>
            <a:ext cx="4191000" cy="471949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G Rounded" panose="020B0500000000000000" pitchFamily="34" charset="0"/>
              </a:rPr>
              <a:t>Runtime Analysis: Order of Growth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883923" y="1188721"/>
            <a:ext cx="7802877" cy="63670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/>
              <a:t>Instead of an exact number of operations we’ll use abstraction!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/>
              <a:t>Want </a:t>
            </a:r>
            <a:r>
              <a:rPr lang="en-US" sz="2800" dirty="0" smtClean="0">
                <a:solidFill>
                  <a:srgbClr val="FFFF00"/>
                </a:solidFill>
              </a:rPr>
              <a:t>order of </a:t>
            </a:r>
            <a:r>
              <a:rPr lang="en-US" sz="2800" dirty="0" smtClean="0">
                <a:solidFill>
                  <a:srgbClr val="FFFF00"/>
                </a:solidFill>
              </a:rPr>
              <a:t>growth</a:t>
            </a:r>
            <a:r>
              <a:rPr lang="en-US" sz="2800" dirty="0" smtClean="0"/>
              <a:t>. As n grows larger and larger,</a:t>
            </a:r>
            <a:r>
              <a:rPr lang="en-US" sz="2800" dirty="0" smtClean="0"/>
              <a:t> </a:t>
            </a:r>
            <a:r>
              <a:rPr lang="en-US" sz="2800" dirty="0" smtClean="0"/>
              <a:t>dominant </a:t>
            </a:r>
            <a:r>
              <a:rPr lang="en-US" sz="2800" dirty="0" smtClean="0"/>
              <a:t>term will eclipse the other terms. </a:t>
            </a:r>
            <a:endParaRPr lang="en-US" sz="28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In </a:t>
            </a:r>
            <a:r>
              <a:rPr lang="en-US" sz="2800" dirty="0" smtClean="0"/>
              <a:t>CS10</a:t>
            </a:r>
            <a:r>
              <a:rPr lang="en-US" sz="2800" dirty="0" smtClean="0"/>
              <a:t> </a:t>
            </a:r>
            <a:r>
              <a:rPr lang="en-US" sz="2800" dirty="0" smtClean="0"/>
              <a:t>we’ll consider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/>
              <a:t>Constant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/>
              <a:t>Logarithmic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/>
              <a:t>Linear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/>
              <a:t>Quadratic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/>
              <a:t>Cubic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/>
              <a:t>Exponential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E.g. 10 n</a:t>
            </a:r>
            <a:r>
              <a:rPr lang="en-US" sz="2800" baseline="30000" dirty="0" smtClean="0"/>
              <a:t>2 </a:t>
            </a:r>
            <a:r>
              <a:rPr lang="en-US" sz="2800" dirty="0" smtClean="0"/>
              <a:t>+ 4 log n + n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/>
              <a:t>…is </a:t>
            </a:r>
            <a:r>
              <a:rPr lang="en-US" sz="2800" dirty="0" smtClean="0"/>
              <a:t>quadratic</a:t>
            </a:r>
            <a:endParaRPr lang="en-US" sz="2800" dirty="0" smtClean="0"/>
          </a:p>
        </p:txBody>
      </p:sp>
      <p:pic>
        <p:nvPicPr>
          <p:cNvPr id="5" name="Content Placeholder 6" descr="Screen shot 2011-02-09 at 12.12.32 AM.png"/>
          <p:cNvPicPr>
            <a:picLocks noChangeAspect="1"/>
          </p:cNvPicPr>
          <p:nvPr/>
        </p:nvPicPr>
        <p:blipFill rotWithShape="1">
          <a:blip r:embed="rId2"/>
          <a:srcRect t="-29003" b="-29003"/>
          <a:stretch>
            <a:fillRect/>
          </a:stretch>
        </p:blipFill>
        <p:spPr bwMode="auto">
          <a:xfrm>
            <a:off x="9015413" y="1188721"/>
            <a:ext cx="4846320" cy="636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7"/>
          <p:cNvSpPr txBox="1">
            <a:spLocks/>
          </p:cNvSpPr>
          <p:nvPr/>
        </p:nvSpPr>
        <p:spPr bwMode="auto">
          <a:xfrm>
            <a:off x="9281160" y="6492240"/>
            <a:ext cx="4297680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916" indent="0" algn="ctr">
              <a:buNone/>
            </a:pPr>
            <a:r>
              <a:rPr lang="en-US" sz="2200" b="1" dirty="0" smtClean="0">
                <a:latin typeface="VAG Rounded" panose="020B0500000000000000" pitchFamily="34" charset="0"/>
                <a:cs typeface="Vagrounded"/>
              </a:rPr>
              <a:t>Graph of order of growth curves on log-log plot</a:t>
            </a:r>
          </a:p>
        </p:txBody>
      </p:sp>
      <p:sp>
        <p:nvSpPr>
          <p:cNvPr id="7" name="Text Placeholder 7"/>
          <p:cNvSpPr txBox="1">
            <a:spLocks/>
          </p:cNvSpPr>
          <p:nvPr/>
        </p:nvSpPr>
        <p:spPr bwMode="auto">
          <a:xfrm>
            <a:off x="12390120" y="5852160"/>
            <a:ext cx="201168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916" indent="0" algn="ctr">
              <a:buNone/>
            </a:pPr>
            <a:r>
              <a:rPr lang="en-US" sz="2200" b="1" dirty="0" smtClean="0">
                <a:solidFill>
                  <a:srgbClr val="00FFFF"/>
                </a:solidFill>
                <a:latin typeface="VAG Rounded" panose="020B0500000000000000" pitchFamily="34" charset="0"/>
                <a:cs typeface="Vagrounded"/>
              </a:rPr>
              <a:t>Constant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 bwMode="auto">
          <a:xfrm>
            <a:off x="11841480" y="5212080"/>
            <a:ext cx="201168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916" indent="0" algn="ctr">
              <a:buNone/>
            </a:pPr>
            <a:r>
              <a:rPr lang="en-US" sz="2200" b="1" dirty="0" smtClean="0">
                <a:solidFill>
                  <a:srgbClr val="FFFF00"/>
                </a:solidFill>
                <a:latin typeface="VAG Rounded" panose="020B0500000000000000" pitchFamily="34" charset="0"/>
                <a:cs typeface="Vagrounded"/>
              </a:rPr>
              <a:t>Logarithmic</a:t>
            </a:r>
          </a:p>
        </p:txBody>
      </p:sp>
      <p:sp>
        <p:nvSpPr>
          <p:cNvPr id="9" name="Text Placeholder 7"/>
          <p:cNvSpPr txBox="1">
            <a:spLocks/>
          </p:cNvSpPr>
          <p:nvPr/>
        </p:nvSpPr>
        <p:spPr bwMode="auto">
          <a:xfrm>
            <a:off x="11292840" y="3474720"/>
            <a:ext cx="201168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916" indent="0" algn="ctr">
              <a:buNone/>
            </a:pPr>
            <a:r>
              <a:rPr lang="en-US" sz="2200" b="1" dirty="0" smtClean="0">
                <a:solidFill>
                  <a:srgbClr val="FF00FF"/>
                </a:solidFill>
                <a:latin typeface="VAG Rounded" panose="020B0500000000000000" pitchFamily="34" charset="0"/>
                <a:cs typeface="Vagrounded"/>
              </a:rPr>
              <a:t>Linear</a:t>
            </a:r>
          </a:p>
        </p:txBody>
      </p:sp>
      <p:sp>
        <p:nvSpPr>
          <p:cNvPr id="10" name="Text Placeholder 7"/>
          <p:cNvSpPr txBox="1">
            <a:spLocks/>
          </p:cNvSpPr>
          <p:nvPr/>
        </p:nvSpPr>
        <p:spPr bwMode="auto">
          <a:xfrm>
            <a:off x="10561320" y="1920240"/>
            <a:ext cx="201168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916" indent="0" algn="ctr">
              <a:buNone/>
            </a:pPr>
            <a:r>
              <a:rPr lang="en-US" sz="2200" b="1" dirty="0" smtClean="0">
                <a:solidFill>
                  <a:srgbClr val="D3FFD3"/>
                </a:solidFill>
                <a:latin typeface="VAG Rounded" panose="020B0500000000000000" pitchFamily="34" charset="0"/>
                <a:cs typeface="Vagrounded"/>
              </a:rPr>
              <a:t>Quadratic</a:t>
            </a:r>
          </a:p>
        </p:txBody>
      </p:sp>
      <p:sp>
        <p:nvSpPr>
          <p:cNvPr id="11" name="Text Placeholder 7"/>
          <p:cNvSpPr txBox="1">
            <a:spLocks/>
          </p:cNvSpPr>
          <p:nvPr/>
        </p:nvSpPr>
        <p:spPr bwMode="auto">
          <a:xfrm>
            <a:off x="9464040" y="1920240"/>
            <a:ext cx="201168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916" indent="0" algn="ctr">
              <a:buNone/>
            </a:pPr>
            <a:r>
              <a:rPr lang="en-US" sz="2200" b="1" dirty="0" smtClean="0">
                <a:solidFill>
                  <a:srgbClr val="D3D4FF"/>
                </a:solidFill>
                <a:latin typeface="VAG Rounded" panose="020B0500000000000000" pitchFamily="34" charset="0"/>
                <a:cs typeface="Vagrounded"/>
              </a:rPr>
              <a:t>Cubic</a:t>
            </a:r>
          </a:p>
        </p:txBody>
      </p:sp>
      <p:sp>
        <p:nvSpPr>
          <p:cNvPr id="12" name="Text Placeholder 7"/>
          <p:cNvSpPr txBox="1">
            <a:spLocks/>
          </p:cNvSpPr>
          <p:nvPr/>
        </p:nvSpPr>
        <p:spPr bwMode="auto">
          <a:xfrm>
            <a:off x="8275320" y="1920240"/>
            <a:ext cx="201168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916" indent="0" algn="ctr">
              <a:buNone/>
            </a:pPr>
            <a:r>
              <a:rPr lang="en-US" sz="2200" b="1" dirty="0" smtClean="0">
                <a:solidFill>
                  <a:srgbClr val="FFFFFF"/>
                </a:solidFill>
                <a:latin typeface="VAG Rounded" panose="020B0500000000000000" pitchFamily="34" charset="0"/>
                <a:cs typeface="Vagrounded"/>
              </a:rPr>
              <a:t>Exponential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863755" y="6781800"/>
            <a:ext cx="990600" cy="707868"/>
          </a:xfrm>
          <a:prstGeom prst="rect">
            <a:avLst/>
          </a:prstGeom>
        </p:spPr>
        <p:txBody>
          <a:bodyPr wrap="square" lIns="91423" tIns="45711" rIns="91423" bIns="45711">
            <a:spAutoFit/>
          </a:bodyPr>
          <a:lstStyle/>
          <a:p>
            <a:pPr algn="ct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VAG Rounded" panose="020B0500000000000000" pitchFamily="34" charset="0"/>
              </a:rPr>
              <a:t>Example</a:t>
            </a:r>
            <a:r>
              <a:rPr lang="en-US" dirty="0">
                <a:latin typeface="VAG Rounded" panose="020B0500000000000000" pitchFamily="34" charset="0"/>
              </a:rPr>
              <a:t>: Finding a student (by ID)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883923" y="1188721"/>
            <a:ext cx="7955277" cy="6367037"/>
          </a:xfrm>
        </p:spPr>
        <p:txBody>
          <a:bodyPr/>
          <a:lstStyle/>
          <a:p>
            <a:r>
              <a:rPr lang="en-US" sz="3200" dirty="0" smtClean="0">
                <a:latin typeface="VAG Rounded" panose="020B0500000000000000" pitchFamily="34" charset="0"/>
              </a:rPr>
              <a:t>Input</a:t>
            </a:r>
          </a:p>
          <a:p>
            <a:pPr lvl="1"/>
            <a:r>
              <a:rPr lang="en-US" sz="2800" u="sng" dirty="0" smtClean="0">
                <a:latin typeface="VAG Rounded" panose="020B0500000000000000" pitchFamily="34" charset="0"/>
              </a:rPr>
              <a:t>Unsorted</a:t>
            </a:r>
            <a:r>
              <a:rPr lang="en-US" sz="2800" dirty="0" smtClean="0">
                <a:latin typeface="VAG Rounded" panose="020B0500000000000000" pitchFamily="34" charset="0"/>
              </a:rPr>
              <a:t> list of students L</a:t>
            </a:r>
          </a:p>
          <a:p>
            <a:pPr lvl="1"/>
            <a:r>
              <a:rPr lang="en-US" sz="2800" dirty="0" smtClean="0">
                <a:latin typeface="VAG Rounded" panose="020B0500000000000000" pitchFamily="34" charset="0"/>
              </a:rPr>
              <a:t>Particular student S</a:t>
            </a:r>
          </a:p>
          <a:p>
            <a:r>
              <a:rPr lang="en-US" sz="3200" dirty="0" smtClean="0">
                <a:latin typeface="VAG Rounded" panose="020B0500000000000000" pitchFamily="34" charset="0"/>
              </a:rPr>
              <a:t>Output</a:t>
            </a:r>
          </a:p>
          <a:p>
            <a:pPr lvl="1"/>
            <a:r>
              <a:rPr lang="en-US" sz="2800" dirty="0" smtClean="0">
                <a:latin typeface="VAG Rounded" panose="020B0500000000000000" pitchFamily="34" charset="0"/>
              </a:rPr>
              <a:t>True if S is in L, else False</a:t>
            </a:r>
          </a:p>
          <a:p>
            <a:r>
              <a:rPr lang="en-US" sz="3200" dirty="0" err="1" smtClean="0">
                <a:solidFill>
                  <a:srgbClr val="FFFF00"/>
                </a:solidFill>
                <a:latin typeface="VAG Rounded" panose="020B0500000000000000" pitchFamily="34" charset="0"/>
              </a:rPr>
              <a:t>Pseudocode</a:t>
            </a:r>
            <a:r>
              <a:rPr lang="en-US" sz="3200" dirty="0" smtClean="0">
                <a:latin typeface="VAG Rounded" panose="020B0500000000000000" pitchFamily="34" charset="0"/>
              </a:rPr>
              <a:t> Algorithm</a:t>
            </a:r>
          </a:p>
          <a:p>
            <a:pPr lvl="1"/>
            <a:r>
              <a:rPr lang="en-US" sz="2800" dirty="0" smtClean="0">
                <a:latin typeface="VAG Rounded" panose="020B0500000000000000" pitchFamily="34" charset="0"/>
              </a:rPr>
              <a:t>Go through one by one, checking for match.</a:t>
            </a:r>
          </a:p>
          <a:p>
            <a:pPr lvl="1"/>
            <a:r>
              <a:rPr lang="en-US" sz="2800" dirty="0" smtClean="0">
                <a:latin typeface="VAG Rounded" panose="020B0500000000000000" pitchFamily="34" charset="0"/>
              </a:rPr>
              <a:t>If match, true</a:t>
            </a:r>
          </a:p>
          <a:p>
            <a:pPr lvl="1"/>
            <a:r>
              <a:rPr lang="en-US" sz="2800" dirty="0" smtClean="0">
                <a:latin typeface="VAG Rounded" panose="020B0500000000000000" pitchFamily="34" charset="0"/>
              </a:rPr>
              <a:t>If exhausted L and didn’t find S, false</a:t>
            </a:r>
            <a:endParaRPr lang="en-US" sz="2800" dirty="0">
              <a:latin typeface="VAG Rounded" panose="020B0500000000000000" pitchFamily="34" charset="0"/>
            </a:endParaRPr>
          </a:p>
        </p:txBody>
      </p:sp>
      <p:sp>
        <p:nvSpPr>
          <p:cNvPr id="5" name="Content Placeholder 8"/>
          <p:cNvSpPr txBox="1">
            <a:spLocks/>
          </p:cNvSpPr>
          <p:nvPr/>
        </p:nvSpPr>
        <p:spPr bwMode="auto">
          <a:xfrm>
            <a:off x="9166066" y="3657600"/>
            <a:ext cx="4846320" cy="3898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pPr marL="493396" marR="0" lvl="0" indent="-411480" algn="l" defTabSz="914400" rtl="0" eaLnBrk="0" fontAlgn="base" latinLnBrk="0" hangingPunct="0">
              <a:lnSpc>
                <a:spcPct val="9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18 VAG Rounded Light   02390"/>
              </a:rPr>
              <a:t>Worst-case running time as function of the size of L?</a:t>
            </a:r>
          </a:p>
          <a:p>
            <a:pPr marL="1093470" marR="0" lvl="1" indent="-61722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+mn-cs"/>
              </a:rPr>
              <a:t>Constant</a:t>
            </a:r>
          </a:p>
          <a:p>
            <a:pPr marL="1093470" marR="0" lvl="1" indent="-61722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+mn-cs"/>
              </a:rPr>
              <a:t>Logarithmic</a:t>
            </a:r>
          </a:p>
          <a:p>
            <a:pPr marL="1093470" marR="0" lvl="1" indent="-61722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+mn-cs"/>
              </a:rPr>
              <a:t>Linear</a:t>
            </a:r>
          </a:p>
          <a:p>
            <a:pPr marL="1093470" marR="0" lvl="1" indent="-61722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+mn-cs"/>
              </a:rPr>
              <a:t>Quadratic</a:t>
            </a:r>
          </a:p>
          <a:p>
            <a:pPr marL="1093470" marR="0" lvl="1" indent="-61722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+mn-cs"/>
              </a:rPr>
              <a:t>Exponential</a:t>
            </a:r>
          </a:p>
          <a:p>
            <a:pPr marL="699136" marR="0" lvl="0" indent="-617220" algn="l" defTabSz="914400" rtl="0" eaLnBrk="0" fontAlgn="base" latinLnBrk="0" hangingPunct="0">
              <a:lnSpc>
                <a:spcPct val="9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+mj-lt"/>
              <a:buAutoNum type="arabicPeriod"/>
              <a:tabLst/>
              <a:defRPr/>
            </a:pP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8 VAG Rounded Bold   0739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6" name="Content Placeholder 6" descr="j01790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" b="31"/>
          <a:stretch/>
        </p:blipFill>
        <p:spPr bwMode="auto">
          <a:xfrm>
            <a:off x="9841306" y="1351354"/>
            <a:ext cx="3461549" cy="2306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12175014" y="5120640"/>
            <a:ext cx="2074386" cy="1890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: Finding a student (by ID)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883923" y="1188721"/>
            <a:ext cx="8260077" cy="6367037"/>
          </a:xfrm>
        </p:spPr>
        <p:txBody>
          <a:bodyPr/>
          <a:lstStyle/>
          <a:p>
            <a:r>
              <a:rPr lang="en-US" sz="3200" dirty="0"/>
              <a:t>Input</a:t>
            </a:r>
          </a:p>
          <a:p>
            <a:pPr lvl="1"/>
            <a:r>
              <a:rPr lang="en-US" sz="2800" u="sng" dirty="0" smtClean="0"/>
              <a:t>Sorted</a:t>
            </a:r>
            <a:r>
              <a:rPr lang="en-US" sz="2800" dirty="0" smtClean="0"/>
              <a:t> </a:t>
            </a:r>
            <a:r>
              <a:rPr lang="en-US" sz="2800" dirty="0"/>
              <a:t>list of students L</a:t>
            </a:r>
          </a:p>
          <a:p>
            <a:pPr lvl="1"/>
            <a:r>
              <a:rPr lang="en-US" sz="2800" dirty="0"/>
              <a:t>Particular student </a:t>
            </a:r>
            <a:r>
              <a:rPr lang="en-US" sz="2800" dirty="0" smtClean="0"/>
              <a:t>S</a:t>
            </a:r>
          </a:p>
          <a:p>
            <a:r>
              <a:rPr lang="en-US" sz="3200" dirty="0" smtClean="0"/>
              <a:t>Output : same</a:t>
            </a:r>
            <a:endParaRPr lang="en-US" sz="3200" dirty="0"/>
          </a:p>
          <a:p>
            <a:r>
              <a:rPr lang="en-US" sz="3200" dirty="0" err="1" smtClean="0">
                <a:solidFill>
                  <a:srgbClr val="FFFF00"/>
                </a:solidFill>
              </a:rPr>
              <a:t>Pseudocode</a:t>
            </a:r>
            <a:r>
              <a:rPr lang="en-US" sz="3200" dirty="0" smtClean="0"/>
              <a:t> Algorithm</a:t>
            </a:r>
          </a:p>
          <a:p>
            <a:pPr lvl="1"/>
            <a:r>
              <a:rPr lang="en-US" sz="2800" dirty="0" smtClean="0"/>
              <a:t>Start in middle</a:t>
            </a:r>
          </a:p>
          <a:p>
            <a:pPr lvl="1"/>
            <a:r>
              <a:rPr lang="en-US" sz="2800" dirty="0" smtClean="0"/>
              <a:t>If match, report true</a:t>
            </a:r>
          </a:p>
          <a:p>
            <a:pPr lvl="1"/>
            <a:r>
              <a:rPr lang="en-US" sz="2800" dirty="0" smtClean="0"/>
              <a:t>If exhausted, throw away half of L and check again in the middle of remaining part of L</a:t>
            </a:r>
          </a:p>
          <a:p>
            <a:pPr lvl="1"/>
            <a:r>
              <a:rPr lang="en-US" sz="2800" dirty="0" smtClean="0"/>
              <a:t>If nobody left, report false</a:t>
            </a:r>
            <a:endParaRPr lang="en-US" sz="2800" dirty="0"/>
          </a:p>
        </p:txBody>
      </p:sp>
      <p:sp>
        <p:nvSpPr>
          <p:cNvPr id="5" name="Content Placeholder 8"/>
          <p:cNvSpPr txBox="1">
            <a:spLocks/>
          </p:cNvSpPr>
          <p:nvPr/>
        </p:nvSpPr>
        <p:spPr bwMode="auto">
          <a:xfrm>
            <a:off x="9166066" y="3657600"/>
            <a:ext cx="4846320" cy="3898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pPr marL="493396" marR="0" lvl="0" indent="-411480" algn="l" defTabSz="914400" rtl="0" eaLnBrk="0" fontAlgn="base" latinLnBrk="0" hangingPunct="0">
              <a:lnSpc>
                <a:spcPct val="9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18 VAG Rounded Light   02390"/>
              </a:rPr>
              <a:t>Worst-case running time as function of the size of L?</a:t>
            </a:r>
          </a:p>
          <a:p>
            <a:pPr marL="1093470" marR="0" lvl="1" indent="-61722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+mn-cs"/>
              </a:rPr>
              <a:t>Constant</a:t>
            </a:r>
          </a:p>
          <a:p>
            <a:pPr marL="1093470" marR="0" lvl="1" indent="-61722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+mn-cs"/>
              </a:rPr>
              <a:t>Logarithmic</a:t>
            </a:r>
          </a:p>
          <a:p>
            <a:pPr marL="1093470" marR="0" lvl="1" indent="-61722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+mn-cs"/>
              </a:rPr>
              <a:t>Linear</a:t>
            </a:r>
          </a:p>
          <a:p>
            <a:pPr marL="1093470" marR="0" lvl="1" indent="-61722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+mn-cs"/>
              </a:rPr>
              <a:t>Quadratic</a:t>
            </a:r>
          </a:p>
          <a:p>
            <a:pPr marL="1093470" marR="0" lvl="1" indent="-61722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+mn-cs"/>
              </a:rPr>
              <a:t>Exponential</a:t>
            </a:r>
          </a:p>
          <a:p>
            <a:pPr marL="699136" marR="0" lvl="0" indent="-617220" algn="l" defTabSz="914400" rtl="0" eaLnBrk="0" fontAlgn="base" latinLnBrk="0" hangingPunct="0">
              <a:lnSpc>
                <a:spcPct val="9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+mj-lt"/>
              <a:buAutoNum type="arabicPeriod"/>
              <a:tabLst/>
              <a:defRPr/>
            </a:pP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8 VAG Rounded Bold   0739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6" name="Content Placeholder 6" descr="j01790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" b="31"/>
          <a:stretch/>
        </p:blipFill>
        <p:spPr bwMode="auto">
          <a:xfrm>
            <a:off x="9841306" y="1351354"/>
            <a:ext cx="3461549" cy="2306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12175014" y="5120640"/>
            <a:ext cx="2074386" cy="1890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: Finding a student (by ID)</a:t>
            </a:r>
          </a:p>
        </p:txBody>
      </p:sp>
      <p:sp>
        <p:nvSpPr>
          <p:cNvPr id="5" name="Content Placeholder 8"/>
          <p:cNvSpPr txBox="1">
            <a:spLocks/>
          </p:cNvSpPr>
          <p:nvPr/>
        </p:nvSpPr>
        <p:spPr bwMode="auto">
          <a:xfrm>
            <a:off x="9166066" y="3657600"/>
            <a:ext cx="4846320" cy="3898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pPr marL="493396" marR="0" lvl="0" indent="-411480" algn="l" defTabSz="914400" rtl="0" eaLnBrk="0" fontAlgn="base" latinLnBrk="0" hangingPunct="0">
              <a:lnSpc>
                <a:spcPct val="9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18 VAG Rounded Light   02390"/>
              </a:rPr>
              <a:t>Worst-case running time as function of the size of L?</a:t>
            </a:r>
          </a:p>
          <a:p>
            <a:pPr marL="1093470" marR="0" lvl="1" indent="-61722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+mn-cs"/>
              </a:rPr>
              <a:t>Constant</a:t>
            </a:r>
          </a:p>
          <a:p>
            <a:pPr marL="1093470" marR="0" lvl="1" indent="-61722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+mn-cs"/>
              </a:rPr>
              <a:t>Logarithmic</a:t>
            </a:r>
          </a:p>
          <a:p>
            <a:pPr marL="1093470" marR="0" lvl="1" indent="-61722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+mn-cs"/>
              </a:rPr>
              <a:t>Linear</a:t>
            </a:r>
          </a:p>
          <a:p>
            <a:pPr marL="1093470" marR="0" lvl="1" indent="-61722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+mn-cs"/>
              </a:rPr>
              <a:t>Quadratic</a:t>
            </a:r>
          </a:p>
          <a:p>
            <a:pPr marL="1093470" marR="0" lvl="1" indent="-61722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+mn-cs"/>
              </a:rPr>
              <a:t>Exponential</a:t>
            </a:r>
          </a:p>
          <a:p>
            <a:pPr marL="699136" marR="0" lvl="0" indent="-617220" algn="l" defTabSz="914400" rtl="0" eaLnBrk="0" fontAlgn="base" latinLnBrk="0" hangingPunct="0">
              <a:lnSpc>
                <a:spcPct val="9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+mj-lt"/>
              <a:buAutoNum type="arabicPeriod"/>
              <a:tabLst/>
              <a:defRPr/>
            </a:pP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8 VAG Rounded Bold   0739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6" name="Content Placeholder 6" descr="j01790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" b="31"/>
          <a:stretch/>
        </p:blipFill>
        <p:spPr bwMode="auto">
          <a:xfrm>
            <a:off x="9841306" y="1351354"/>
            <a:ext cx="3461549" cy="2306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12175014" y="5120640"/>
            <a:ext cx="2074386" cy="1890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4"/>
          <p:cNvSpPr>
            <a:spLocks noGrp="1"/>
          </p:cNvSpPr>
          <p:nvPr>
            <p:ph sz="half" idx="1"/>
          </p:nvPr>
        </p:nvSpPr>
        <p:spPr>
          <a:xfrm>
            <a:off x="883924" y="1188721"/>
            <a:ext cx="7794304" cy="6367037"/>
          </a:xfrm>
        </p:spPr>
        <p:txBody>
          <a:bodyPr/>
          <a:lstStyle/>
          <a:p>
            <a:r>
              <a:rPr lang="en-US" dirty="0" smtClean="0"/>
              <a:t>What if L were given to you in advance and you had infinite storage?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Could you do any better than logarithmic?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: Finding a Shared Birthday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883924" y="1188721"/>
            <a:ext cx="7991782" cy="6367037"/>
          </a:xfrm>
        </p:spPr>
        <p:txBody>
          <a:bodyPr/>
          <a:lstStyle/>
          <a:p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Unsorted list L (of size n) of birthdays of team</a:t>
            </a:r>
          </a:p>
          <a:p>
            <a:r>
              <a:rPr lang="en-US" dirty="0" smtClean="0"/>
              <a:t>Output</a:t>
            </a:r>
          </a:p>
          <a:p>
            <a:pPr lvl="1"/>
            <a:r>
              <a:rPr lang="en-US" dirty="0" smtClean="0"/>
              <a:t>True if any two people shared birthday, else False</a:t>
            </a:r>
          </a:p>
          <a:p>
            <a:r>
              <a:rPr lang="en-US" dirty="0"/>
              <a:t>What’s the </a:t>
            </a:r>
            <a:r>
              <a:rPr lang="en-US" dirty="0" smtClean="0"/>
              <a:t>worst-case running time?</a:t>
            </a:r>
          </a:p>
        </p:txBody>
      </p:sp>
      <p:sp>
        <p:nvSpPr>
          <p:cNvPr id="8" name="Content Placeholder 8"/>
          <p:cNvSpPr txBox="1">
            <a:spLocks/>
          </p:cNvSpPr>
          <p:nvPr/>
        </p:nvSpPr>
        <p:spPr bwMode="auto">
          <a:xfrm>
            <a:off x="9166066" y="3657600"/>
            <a:ext cx="4846320" cy="3898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pPr marL="493396" marR="0" lvl="0" indent="-411480" algn="l" defTabSz="914400" rtl="0" eaLnBrk="0" fontAlgn="base" latinLnBrk="0" hangingPunct="0">
              <a:lnSpc>
                <a:spcPct val="9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18 VAG Rounded Light   02390"/>
              </a:rPr>
              <a:t>Worst-case running time as function of the size of L?</a:t>
            </a:r>
          </a:p>
          <a:p>
            <a:pPr marL="1093470" marR="0" lvl="1" indent="-61722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+mn-cs"/>
              </a:rPr>
              <a:t>Constant</a:t>
            </a:r>
          </a:p>
          <a:p>
            <a:pPr marL="1093470" marR="0" lvl="1" indent="-61722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+mn-cs"/>
              </a:rPr>
              <a:t>Logarithmic</a:t>
            </a:r>
          </a:p>
          <a:p>
            <a:pPr marL="1093470" marR="0" lvl="1" indent="-61722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+mn-cs"/>
              </a:rPr>
              <a:t>Linear</a:t>
            </a:r>
          </a:p>
          <a:p>
            <a:pPr marL="1093470" marR="0" lvl="1" indent="-61722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+mn-cs"/>
              </a:rPr>
              <a:t>Quadratic</a:t>
            </a:r>
          </a:p>
          <a:p>
            <a:pPr marL="1093470" marR="0" lvl="1" indent="-61722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+mn-cs"/>
              </a:rPr>
              <a:t>Exponential</a:t>
            </a:r>
          </a:p>
          <a:p>
            <a:pPr marL="699136" marR="0" lvl="0" indent="-617220" algn="l" defTabSz="914400" rtl="0" eaLnBrk="0" fontAlgn="base" latinLnBrk="0" hangingPunct="0">
              <a:lnSpc>
                <a:spcPct val="9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+mj-lt"/>
              <a:buAutoNum type="arabicPeriod"/>
              <a:tabLst/>
              <a:defRPr/>
            </a:pP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8 VAG Rounded Bold   0739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9" name="Content Placeholder 6" descr="j01790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" b="31"/>
          <a:stretch/>
        </p:blipFill>
        <p:spPr bwMode="auto">
          <a:xfrm>
            <a:off x="9841306" y="1351354"/>
            <a:ext cx="3461549" cy="2306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12175014" y="5120640"/>
            <a:ext cx="2074386" cy="1890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: Finding Subsets</a:t>
            </a:r>
          </a:p>
        </p:txBody>
      </p:sp>
      <p:sp>
        <p:nvSpPr>
          <p:cNvPr id="8" name="Content Placeholder 8"/>
          <p:cNvSpPr txBox="1">
            <a:spLocks/>
          </p:cNvSpPr>
          <p:nvPr/>
        </p:nvSpPr>
        <p:spPr bwMode="auto">
          <a:xfrm>
            <a:off x="9166066" y="3657600"/>
            <a:ext cx="4846320" cy="3898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pPr marL="493396" marR="0" lvl="0" indent="-411480" algn="l" defTabSz="914400" rtl="0" eaLnBrk="0" fontAlgn="base" latinLnBrk="0" hangingPunct="0">
              <a:lnSpc>
                <a:spcPct val="9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18 VAG Rounded Light   02390"/>
              </a:rPr>
              <a:t>Worst-case running time as function of the size of L?</a:t>
            </a:r>
          </a:p>
          <a:p>
            <a:pPr marL="1093470" marR="0" lvl="1" indent="-61722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+mn-cs"/>
              </a:rPr>
              <a:t>Constant</a:t>
            </a:r>
          </a:p>
          <a:p>
            <a:pPr marL="1093470" marR="0" lvl="1" indent="-61722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+mn-cs"/>
              </a:rPr>
              <a:t>Logarithmic</a:t>
            </a:r>
          </a:p>
          <a:p>
            <a:pPr marL="1093470" marR="0" lvl="1" indent="-61722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+mn-cs"/>
              </a:rPr>
              <a:t>Linear</a:t>
            </a:r>
          </a:p>
          <a:p>
            <a:pPr marL="1093470" marR="0" lvl="1" indent="-61722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+mn-cs"/>
              </a:rPr>
              <a:t>Quadratic</a:t>
            </a:r>
          </a:p>
          <a:p>
            <a:pPr marL="1093470" marR="0" lvl="1" indent="-61722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+mn-cs"/>
              </a:rPr>
              <a:t>Exponential</a:t>
            </a:r>
          </a:p>
          <a:p>
            <a:pPr marL="699136" marR="0" lvl="0" indent="-617220" algn="l" defTabSz="914400" rtl="0" eaLnBrk="0" fontAlgn="base" latinLnBrk="0" hangingPunct="0">
              <a:lnSpc>
                <a:spcPct val="9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+mj-lt"/>
              <a:buAutoNum type="arabicPeriod"/>
              <a:tabLst/>
              <a:defRPr/>
            </a:pP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8 VAG Rounded Bold   0739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9" name="Content Placeholder 6" descr="j01790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" b="31"/>
          <a:stretch/>
        </p:blipFill>
        <p:spPr bwMode="auto">
          <a:xfrm>
            <a:off x="9841306" y="1351354"/>
            <a:ext cx="3461549" cy="2306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12175014" y="5120640"/>
            <a:ext cx="2074386" cy="1890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4"/>
          <p:cNvSpPr>
            <a:spLocks noGrp="1"/>
          </p:cNvSpPr>
          <p:nvPr>
            <p:ph sz="half" idx="1"/>
          </p:nvPr>
        </p:nvSpPr>
        <p:spPr>
          <a:xfrm>
            <a:off x="883924" y="1188721"/>
            <a:ext cx="8068624" cy="6367037"/>
          </a:xfrm>
        </p:spPr>
        <p:txBody>
          <a:bodyPr/>
          <a:lstStyle/>
          <a:p>
            <a:r>
              <a:rPr lang="en-US" sz="3200" dirty="0" smtClean="0"/>
              <a:t>Input:</a:t>
            </a:r>
          </a:p>
          <a:p>
            <a:pPr lvl="1"/>
            <a:r>
              <a:rPr lang="en-US" sz="2800" dirty="0" smtClean="0"/>
              <a:t>Unsorted list L (of size n) of people</a:t>
            </a:r>
          </a:p>
          <a:p>
            <a:r>
              <a:rPr lang="en-US" sz="3200" dirty="0" smtClean="0"/>
              <a:t>Output</a:t>
            </a:r>
          </a:p>
          <a:p>
            <a:pPr lvl="1"/>
            <a:r>
              <a:rPr lang="en-US" sz="2800" dirty="0" smtClean="0"/>
              <a:t> All the subsets</a:t>
            </a:r>
          </a:p>
          <a:p>
            <a:r>
              <a:rPr lang="en-US" sz="3200" dirty="0" smtClean="0"/>
              <a:t>Worst-case running time? (as function of n)</a:t>
            </a:r>
          </a:p>
          <a:p>
            <a:r>
              <a:rPr lang="en-US" sz="3200" dirty="0" smtClean="0"/>
              <a:t>E.g., for 3 people (</a:t>
            </a:r>
            <a:r>
              <a:rPr lang="en-US" sz="3200" dirty="0" err="1" smtClean="0"/>
              <a:t>a,b,c</a:t>
            </a:r>
            <a:r>
              <a:rPr lang="en-US" sz="3200" dirty="0" smtClean="0"/>
              <a:t>):</a:t>
            </a:r>
          </a:p>
          <a:p>
            <a:pPr lvl="1"/>
            <a:r>
              <a:rPr lang="en-US" sz="2800" dirty="0" smtClean="0"/>
              <a:t>1 empty: { }</a:t>
            </a:r>
          </a:p>
          <a:p>
            <a:pPr lvl="1"/>
            <a:r>
              <a:rPr lang="en-US" sz="2800" dirty="0" smtClean="0"/>
              <a:t>3 1-person: {a, b, c}</a:t>
            </a:r>
          </a:p>
          <a:p>
            <a:pPr lvl="1"/>
            <a:r>
              <a:rPr lang="en-US" sz="2800" dirty="0" smtClean="0"/>
              <a:t>3 2-person: {</a:t>
            </a:r>
            <a:r>
              <a:rPr lang="en-US" sz="2800" dirty="0" err="1" smtClean="0"/>
              <a:t>ab</a:t>
            </a:r>
            <a:r>
              <a:rPr lang="en-US" sz="2800" dirty="0" smtClean="0"/>
              <a:t>, </a:t>
            </a:r>
            <a:r>
              <a:rPr lang="en-US" sz="2800" dirty="0" err="1" smtClean="0"/>
              <a:t>bc</a:t>
            </a:r>
            <a:r>
              <a:rPr lang="en-US" sz="2800" dirty="0" smtClean="0"/>
              <a:t>, ac}</a:t>
            </a:r>
          </a:p>
          <a:p>
            <a:pPr lvl="1"/>
            <a:r>
              <a:rPr lang="en-US" sz="2800" dirty="0" smtClean="0"/>
              <a:t>1 3-person: {</a:t>
            </a:r>
            <a:r>
              <a:rPr lang="en-US" sz="2800" dirty="0" err="1" smtClean="0"/>
              <a:t>abc</a:t>
            </a:r>
            <a:r>
              <a:rPr lang="en-US" sz="2800" dirty="0"/>
              <a:t>}</a:t>
            </a:r>
            <a:endParaRPr lang="en-US" sz="28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Algorithms: Correctness, Summary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 Text for Algorithms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883924" y="1188721"/>
            <a:ext cx="7794304" cy="6367037"/>
          </a:xfrm>
        </p:spPr>
        <p:txBody>
          <a:bodyPr/>
          <a:lstStyle/>
          <a:p>
            <a:endParaRPr lang="en-US" sz="2900" dirty="0" smtClean="0"/>
          </a:p>
          <a:p>
            <a:r>
              <a:rPr lang="en-US" sz="2900" dirty="0" smtClean="0"/>
              <a:t>This book launched a generation of CS students into Algorithm Analysis</a:t>
            </a:r>
          </a:p>
          <a:p>
            <a:pPr lvl="1"/>
            <a:r>
              <a:rPr lang="en-US" sz="2400" dirty="0" smtClean="0"/>
              <a:t>It’s on everyone’s shelf</a:t>
            </a:r>
          </a:p>
          <a:p>
            <a:pPr lvl="1"/>
            <a:r>
              <a:rPr lang="en-US" sz="2400" dirty="0" smtClean="0"/>
              <a:t>It might be hard to </a:t>
            </a:r>
            <a:r>
              <a:rPr lang="en-US" sz="2400" dirty="0" err="1" smtClean="0"/>
              <a:t>grok</a:t>
            </a:r>
            <a:r>
              <a:rPr lang="en-US" sz="2400" dirty="0" smtClean="0"/>
              <a:t> at this point, but if you go on in CS, remember it &amp; own it!</a:t>
            </a:r>
          </a:p>
          <a:p>
            <a:pPr lvl="1"/>
            <a:r>
              <a:rPr lang="en-US" sz="2500" dirty="0" smtClean="0"/>
              <a:t>…but get the most recent </a:t>
            </a:r>
            <a:r>
              <a:rPr lang="en-US" sz="2500" dirty="0" smtClean="0"/>
              <a:t>edition</a:t>
            </a:r>
            <a:endParaRPr lang="en-US" sz="2500" dirty="0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 rotWithShape="1">
          <a:blip r:embed="rId2"/>
          <a:srcRect l="39" r="39"/>
          <a:stretch/>
        </p:blipFill>
        <p:spPr bwMode="auto">
          <a:xfrm>
            <a:off x="9212856" y="1737360"/>
            <a:ext cx="4655544" cy="526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9448800" y="7086600"/>
            <a:ext cx="4191000" cy="471949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VAG Rounded" panose="020B0500000000000000" pitchFamily="34" charset="0"/>
              </a:rPr>
              <a:t>Algorithms: Specifications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500" dirty="0" smtClean="0"/>
              <a:t>Algorithm Analysis: </a:t>
            </a:r>
            <a:r>
              <a:rPr lang="en-US" sz="5500" dirty="0" smtClean="0"/>
              <a:t>Is an </a:t>
            </a:r>
            <a:r>
              <a:rPr lang="en-US" sz="5500" dirty="0" smtClean="0"/>
              <a:t>Algorithm Correct?</a:t>
            </a:r>
            <a:endParaRPr lang="en-US" sz="5500" dirty="0"/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883924" y="1188721"/>
            <a:ext cx="8251504" cy="6367037"/>
          </a:xfrm>
        </p:spPr>
        <p:txBody>
          <a:bodyPr/>
          <a:lstStyle/>
          <a:p>
            <a:r>
              <a:rPr lang="en-US" sz="3200" dirty="0" smtClean="0"/>
              <a:t>An algorithm is </a:t>
            </a:r>
            <a:r>
              <a:rPr lang="en-US" sz="3200" dirty="0" smtClean="0">
                <a:solidFill>
                  <a:srgbClr val="FFFF00"/>
                </a:solidFill>
              </a:rPr>
              <a:t>correct</a:t>
            </a:r>
            <a:r>
              <a:rPr lang="en-US" sz="3200" dirty="0" smtClean="0"/>
              <a:t> if, for every input, it reports the correct output </a:t>
            </a:r>
            <a:r>
              <a:rPr lang="en-US" sz="3200" u="sng" dirty="0" smtClean="0"/>
              <a:t>and</a:t>
            </a:r>
            <a:r>
              <a:rPr lang="en-US" sz="3200" dirty="0" smtClean="0"/>
              <a:t> doesn’t run forever or cause an error.</a:t>
            </a:r>
          </a:p>
          <a:p>
            <a:pPr lvl="1"/>
            <a:r>
              <a:rPr lang="en-US" sz="2800" dirty="0" smtClean="0"/>
              <a:t>Incorrect algorithms may run forever, or may crash, or may not return the correct answer.</a:t>
            </a:r>
          </a:p>
          <a:p>
            <a:pPr lvl="2"/>
            <a:r>
              <a:rPr lang="en-US" sz="2400" dirty="0" smtClean="0"/>
              <a:t>They could still be useful!</a:t>
            </a:r>
          </a:p>
          <a:p>
            <a:pPr lvl="2"/>
            <a:r>
              <a:rPr lang="en-US" sz="2400" dirty="0" smtClean="0"/>
              <a:t>Consider an approximation…</a:t>
            </a:r>
          </a:p>
          <a:p>
            <a:pPr lvl="1"/>
            <a:r>
              <a:rPr lang="en-US" sz="2800" dirty="0" smtClean="0"/>
              <a:t>For now, we’ll only consider </a:t>
            </a:r>
            <a:r>
              <a:rPr lang="en-US" sz="2800" u="sng" dirty="0" smtClean="0"/>
              <a:t>correct</a:t>
            </a:r>
            <a:r>
              <a:rPr lang="en-US" sz="2800" dirty="0" smtClean="0"/>
              <a:t> algorithms</a:t>
            </a:r>
            <a:endParaRPr lang="en-US" sz="2800" dirty="0"/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clrChange>
              <a:clrFrom>
                <a:srgbClr val="000200"/>
              </a:clrFrom>
              <a:clrTo>
                <a:srgbClr val="000200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0363200" y="2136881"/>
            <a:ext cx="2506362" cy="5635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8905251" y="1219200"/>
            <a:ext cx="5496549" cy="830997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18 VAG Rounded Thin   55390"/>
              </a:rPr>
              <a:t> </a:t>
            </a:r>
            <a:r>
              <a:rPr lang="en-US" sz="2400" b="1" dirty="0">
                <a:solidFill>
                  <a:srgbClr val="FFFFFF"/>
                </a:solidFill>
                <a:latin typeface="18 VAG Rounded Thin   55390"/>
              </a:rPr>
              <a:t>Euclid’s GCD Algorithm</a:t>
            </a:r>
            <a:br>
              <a:rPr lang="en-US" sz="2400" b="1" dirty="0">
                <a:solidFill>
                  <a:srgbClr val="FFFFFF"/>
                </a:solidFill>
                <a:latin typeface="18 VAG Rounded Thin   55390"/>
              </a:rPr>
            </a:br>
            <a:r>
              <a:rPr lang="en-US" sz="2400" dirty="0">
                <a:solidFill>
                  <a:srgbClr val="FFFFFF"/>
                </a:solidFill>
                <a:latin typeface="18 VAG Rounded Thin   55390"/>
              </a:rPr>
              <a:t>(</a:t>
            </a:r>
            <a:r>
              <a:rPr lang="en-US" sz="2400" i="1" dirty="0">
                <a:solidFill>
                  <a:srgbClr val="FFFFFF"/>
                </a:solidFill>
                <a:latin typeface="18 VAG Rounded Thin   55390"/>
              </a:rPr>
              <a:t>Wikimedia</a:t>
            </a:r>
            <a:r>
              <a:rPr lang="en-US" sz="2400" dirty="0">
                <a:solidFill>
                  <a:srgbClr val="FFFFFF"/>
                </a:solidFill>
                <a:latin typeface="18 VAG Rounded Thin   5539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G Rounded" panose="020B0500000000000000" pitchFamily="34" charset="0"/>
              </a:rPr>
              <a:t>Functional </a:t>
            </a:r>
            <a:r>
              <a:rPr lang="en-US" dirty="0" smtClean="0">
                <a:latin typeface="VAG Rounded" panose="020B0500000000000000" pitchFamily="34" charset="0"/>
              </a:rPr>
              <a:t>Abstraction</a:t>
            </a:r>
            <a:endParaRPr lang="en-US" dirty="0">
              <a:latin typeface="VAG Rounded" panose="020B0500000000000000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83923" y="1188721"/>
            <a:ext cx="8793477" cy="6507479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VAG Rounded" panose="020B0500000000000000" pitchFamily="34" charset="0"/>
              </a:rPr>
              <a:t>A </a:t>
            </a:r>
            <a:r>
              <a:rPr lang="en-US" sz="3600" dirty="0" smtClean="0">
                <a:solidFill>
                  <a:srgbClr val="FFFF00"/>
                </a:solidFill>
                <a:latin typeface="VAG Rounded" panose="020B0500000000000000" pitchFamily="34" charset="0"/>
              </a:rPr>
              <a:t>block</a:t>
            </a:r>
            <a:r>
              <a:rPr lang="en-US" sz="3600" dirty="0" smtClean="0">
                <a:latin typeface="VAG Rounded" panose="020B0500000000000000" pitchFamily="34" charset="0"/>
              </a:rPr>
              <a:t>, or </a:t>
            </a:r>
            <a:r>
              <a:rPr lang="en-US" sz="3600" dirty="0" smtClean="0">
                <a:solidFill>
                  <a:srgbClr val="FFFF00"/>
                </a:solidFill>
                <a:latin typeface="VAG Rounded" panose="020B0500000000000000" pitchFamily="34" charset="0"/>
              </a:rPr>
              <a:t>function</a:t>
            </a:r>
            <a:r>
              <a:rPr lang="en-US" sz="3600" dirty="0" smtClean="0">
                <a:latin typeface="VAG Rounded" panose="020B0500000000000000" pitchFamily="34" charset="0"/>
              </a:rPr>
              <a:t> has inputs &amp; outputs</a:t>
            </a:r>
          </a:p>
          <a:p>
            <a:pPr lvl="1"/>
            <a:r>
              <a:rPr lang="en-US" sz="3200" dirty="0" smtClean="0">
                <a:latin typeface="VAG Rounded" panose="020B0500000000000000" pitchFamily="34" charset="0"/>
              </a:rPr>
              <a:t>Possibly no inputs</a:t>
            </a:r>
          </a:p>
          <a:p>
            <a:pPr lvl="1"/>
            <a:r>
              <a:rPr lang="en-US" sz="3200" dirty="0" smtClean="0">
                <a:latin typeface="VAG Rounded" panose="020B0500000000000000" pitchFamily="34" charset="0"/>
              </a:rPr>
              <a:t>Possibly no outputs (if block is a </a:t>
            </a:r>
            <a:r>
              <a:rPr lang="en-US" sz="3200" dirty="0" smtClean="0">
                <a:solidFill>
                  <a:srgbClr val="FFFF00"/>
                </a:solidFill>
                <a:latin typeface="VAG Rounded" panose="020B0500000000000000" pitchFamily="34" charset="0"/>
              </a:rPr>
              <a:t>command</a:t>
            </a:r>
            <a:r>
              <a:rPr lang="en-US" sz="3200" dirty="0" smtClean="0">
                <a:latin typeface="VAG Rounded" panose="020B0500000000000000" pitchFamily="34" charset="0"/>
              </a:rPr>
              <a:t>)</a:t>
            </a:r>
          </a:p>
          <a:p>
            <a:pPr lvl="2"/>
            <a:r>
              <a:rPr lang="en-US" sz="2800" dirty="0" smtClean="0">
                <a:latin typeface="VAG Rounded" panose="020B0500000000000000" pitchFamily="34" charset="0"/>
              </a:rPr>
              <a:t>In this case, it would have a “side effect”, i.e., what it does (e.g., move a robot)</a:t>
            </a:r>
          </a:p>
          <a:p>
            <a:r>
              <a:rPr lang="en-US" sz="3600" dirty="0" smtClean="0">
                <a:latin typeface="VAG Rounded" panose="020B0500000000000000" pitchFamily="34" charset="0"/>
              </a:rPr>
              <a:t>The contract describing what block does is </a:t>
            </a:r>
            <a:r>
              <a:rPr lang="en-US" sz="3600" dirty="0" smtClean="0">
                <a:latin typeface="VAG Rounded" panose="020B0500000000000000" pitchFamily="34" charset="0"/>
              </a:rPr>
              <a:t>called a </a:t>
            </a:r>
            <a:r>
              <a:rPr lang="en-US" sz="3600" dirty="0" smtClean="0">
                <a:solidFill>
                  <a:srgbClr val="FFFF00"/>
                </a:solidFill>
                <a:latin typeface="VAG Rounded" panose="020B0500000000000000" pitchFamily="34" charset="0"/>
              </a:rPr>
              <a:t>specification</a:t>
            </a:r>
            <a:r>
              <a:rPr lang="en-US" sz="3600" dirty="0" smtClean="0">
                <a:latin typeface="VAG Rounded" panose="020B0500000000000000" pitchFamily="34" charset="0"/>
              </a:rPr>
              <a:t> or </a:t>
            </a:r>
            <a:r>
              <a:rPr lang="en-US" sz="3600" dirty="0" smtClean="0">
                <a:solidFill>
                  <a:srgbClr val="FFFF00"/>
                </a:solidFill>
                <a:latin typeface="VAG Rounded" panose="020B0500000000000000" pitchFamily="34" charset="0"/>
              </a:rPr>
              <a:t>spec</a:t>
            </a:r>
          </a:p>
        </p:txBody>
      </p:sp>
      <p:sp>
        <p:nvSpPr>
          <p:cNvPr id="5" name="Content Placeholder 6"/>
          <p:cNvSpPr txBox="1">
            <a:spLocks/>
          </p:cNvSpPr>
          <p:nvPr/>
        </p:nvSpPr>
        <p:spPr bwMode="auto">
          <a:xfrm>
            <a:off x="10151746" y="2103120"/>
            <a:ext cx="3183254" cy="4538239"/>
          </a:xfrm>
          <a:custGeom>
            <a:avLst/>
            <a:gdLst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80375 w 4275219"/>
              <a:gd name="connsiteY15" fmla="*/ 173546 h 4496403"/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80375 w 4275219"/>
              <a:gd name="connsiteY15" fmla="*/ 173546 h 4496403"/>
              <a:gd name="connsiteX16" fmla="*/ 1372487 w 4275219"/>
              <a:gd name="connsiteY16" fmla="*/ 23666 h 4496403"/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72487 w 4275219"/>
              <a:gd name="connsiteY15" fmla="*/ 23666 h 4496403"/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72487 w 4275219"/>
              <a:gd name="connsiteY15" fmla="*/ 23666 h 4496403"/>
              <a:gd name="connsiteX0" fmla="*/ 1262057 w 4164789"/>
              <a:gd name="connsiteY0" fmla="*/ 23666 h 4496403"/>
              <a:gd name="connsiteX1" fmla="*/ 2965835 w 4164789"/>
              <a:gd name="connsiteY1" fmla="*/ 0 h 4496403"/>
              <a:gd name="connsiteX2" fmla="*/ 2973723 w 4164789"/>
              <a:gd name="connsiteY2" fmla="*/ 607409 h 4496403"/>
              <a:gd name="connsiteX3" fmla="*/ 4156902 w 4164789"/>
              <a:gd name="connsiteY3" fmla="*/ 599521 h 4496403"/>
              <a:gd name="connsiteX4" fmla="*/ 4164789 w 4164789"/>
              <a:gd name="connsiteY4" fmla="*/ 3920548 h 4496403"/>
              <a:gd name="connsiteX5" fmla="*/ 2484676 w 4164789"/>
              <a:gd name="connsiteY5" fmla="*/ 3912659 h 4496403"/>
              <a:gd name="connsiteX6" fmla="*/ 2484676 w 4164789"/>
              <a:gd name="connsiteY6" fmla="*/ 4157201 h 4496403"/>
              <a:gd name="connsiteX7" fmla="*/ 2792302 w 4164789"/>
              <a:gd name="connsiteY7" fmla="*/ 4141424 h 4496403"/>
              <a:gd name="connsiteX8" fmla="*/ 2121834 w 4164789"/>
              <a:gd name="connsiteY8" fmla="*/ 4496403 h 4496403"/>
              <a:gd name="connsiteX9" fmla="*/ 1459254 w 4164789"/>
              <a:gd name="connsiteY9" fmla="*/ 4157201 h 4496403"/>
              <a:gd name="connsiteX10" fmla="*/ 1751105 w 4164789"/>
              <a:gd name="connsiteY10" fmla="*/ 4172978 h 4496403"/>
              <a:gd name="connsiteX11" fmla="*/ 1751105 w 4164789"/>
              <a:gd name="connsiteY11" fmla="*/ 3991544 h 4496403"/>
              <a:gd name="connsiteX12" fmla="*/ 0 w 4164789"/>
              <a:gd name="connsiteY12" fmla="*/ 3959990 h 4496403"/>
              <a:gd name="connsiteX13" fmla="*/ 41970 w 4164789"/>
              <a:gd name="connsiteY13" fmla="*/ 504860 h 4496403"/>
              <a:gd name="connsiteX14" fmla="*/ 1285721 w 4164789"/>
              <a:gd name="connsiteY14" fmla="*/ 512748 h 4496403"/>
              <a:gd name="connsiteX15" fmla="*/ 1262057 w 4164789"/>
              <a:gd name="connsiteY15" fmla="*/ 23666 h 4496403"/>
              <a:gd name="connsiteX0" fmla="*/ 1566857 w 4164789"/>
              <a:gd name="connsiteY0" fmla="*/ 99866 h 4496403"/>
              <a:gd name="connsiteX1" fmla="*/ 2965835 w 4164789"/>
              <a:gd name="connsiteY1" fmla="*/ 0 h 4496403"/>
              <a:gd name="connsiteX2" fmla="*/ 2973723 w 4164789"/>
              <a:gd name="connsiteY2" fmla="*/ 607409 h 4496403"/>
              <a:gd name="connsiteX3" fmla="*/ 4156902 w 4164789"/>
              <a:gd name="connsiteY3" fmla="*/ 599521 h 4496403"/>
              <a:gd name="connsiteX4" fmla="*/ 4164789 w 4164789"/>
              <a:gd name="connsiteY4" fmla="*/ 3920548 h 4496403"/>
              <a:gd name="connsiteX5" fmla="*/ 2484676 w 4164789"/>
              <a:gd name="connsiteY5" fmla="*/ 3912659 h 4496403"/>
              <a:gd name="connsiteX6" fmla="*/ 2484676 w 4164789"/>
              <a:gd name="connsiteY6" fmla="*/ 4157201 h 4496403"/>
              <a:gd name="connsiteX7" fmla="*/ 2792302 w 4164789"/>
              <a:gd name="connsiteY7" fmla="*/ 4141424 h 4496403"/>
              <a:gd name="connsiteX8" fmla="*/ 2121834 w 4164789"/>
              <a:gd name="connsiteY8" fmla="*/ 4496403 h 4496403"/>
              <a:gd name="connsiteX9" fmla="*/ 1459254 w 4164789"/>
              <a:gd name="connsiteY9" fmla="*/ 4157201 h 4496403"/>
              <a:gd name="connsiteX10" fmla="*/ 1751105 w 4164789"/>
              <a:gd name="connsiteY10" fmla="*/ 4172978 h 4496403"/>
              <a:gd name="connsiteX11" fmla="*/ 1751105 w 4164789"/>
              <a:gd name="connsiteY11" fmla="*/ 3991544 h 4496403"/>
              <a:gd name="connsiteX12" fmla="*/ 0 w 4164789"/>
              <a:gd name="connsiteY12" fmla="*/ 3959990 h 4496403"/>
              <a:gd name="connsiteX13" fmla="*/ 41970 w 4164789"/>
              <a:gd name="connsiteY13" fmla="*/ 504860 h 4496403"/>
              <a:gd name="connsiteX14" fmla="*/ 1285721 w 4164789"/>
              <a:gd name="connsiteY14" fmla="*/ 512748 h 4496403"/>
              <a:gd name="connsiteX15" fmla="*/ 1566857 w 4164789"/>
              <a:gd name="connsiteY15" fmla="*/ 99866 h 4496403"/>
              <a:gd name="connsiteX0" fmla="*/ 1293807 w 4164789"/>
              <a:gd name="connsiteY0" fmla="*/ 0 h 4504487"/>
              <a:gd name="connsiteX1" fmla="*/ 2965835 w 4164789"/>
              <a:gd name="connsiteY1" fmla="*/ 8084 h 4504487"/>
              <a:gd name="connsiteX2" fmla="*/ 2973723 w 4164789"/>
              <a:gd name="connsiteY2" fmla="*/ 615493 h 4504487"/>
              <a:gd name="connsiteX3" fmla="*/ 4156902 w 4164789"/>
              <a:gd name="connsiteY3" fmla="*/ 607605 h 4504487"/>
              <a:gd name="connsiteX4" fmla="*/ 4164789 w 4164789"/>
              <a:gd name="connsiteY4" fmla="*/ 3928632 h 4504487"/>
              <a:gd name="connsiteX5" fmla="*/ 2484676 w 4164789"/>
              <a:gd name="connsiteY5" fmla="*/ 3920743 h 4504487"/>
              <a:gd name="connsiteX6" fmla="*/ 2484676 w 4164789"/>
              <a:gd name="connsiteY6" fmla="*/ 4165285 h 4504487"/>
              <a:gd name="connsiteX7" fmla="*/ 2792302 w 4164789"/>
              <a:gd name="connsiteY7" fmla="*/ 4149508 h 4504487"/>
              <a:gd name="connsiteX8" fmla="*/ 2121834 w 4164789"/>
              <a:gd name="connsiteY8" fmla="*/ 4504487 h 4504487"/>
              <a:gd name="connsiteX9" fmla="*/ 1459254 w 4164789"/>
              <a:gd name="connsiteY9" fmla="*/ 4165285 h 4504487"/>
              <a:gd name="connsiteX10" fmla="*/ 1751105 w 4164789"/>
              <a:gd name="connsiteY10" fmla="*/ 4181062 h 4504487"/>
              <a:gd name="connsiteX11" fmla="*/ 1751105 w 4164789"/>
              <a:gd name="connsiteY11" fmla="*/ 3999628 h 4504487"/>
              <a:gd name="connsiteX12" fmla="*/ 0 w 4164789"/>
              <a:gd name="connsiteY12" fmla="*/ 3968074 h 4504487"/>
              <a:gd name="connsiteX13" fmla="*/ 41970 w 4164789"/>
              <a:gd name="connsiteY13" fmla="*/ 512944 h 4504487"/>
              <a:gd name="connsiteX14" fmla="*/ 1285721 w 4164789"/>
              <a:gd name="connsiteY14" fmla="*/ 520832 h 4504487"/>
              <a:gd name="connsiteX15" fmla="*/ 1293807 w 4164789"/>
              <a:gd name="connsiteY15" fmla="*/ 0 h 4504487"/>
              <a:gd name="connsiteX0" fmla="*/ 1557029 w 4428011"/>
              <a:gd name="connsiteY0" fmla="*/ 0 h 4504487"/>
              <a:gd name="connsiteX1" fmla="*/ 3229057 w 4428011"/>
              <a:gd name="connsiteY1" fmla="*/ 8084 h 4504487"/>
              <a:gd name="connsiteX2" fmla="*/ 3236945 w 4428011"/>
              <a:gd name="connsiteY2" fmla="*/ 615493 h 4504487"/>
              <a:gd name="connsiteX3" fmla="*/ 4420124 w 4428011"/>
              <a:gd name="connsiteY3" fmla="*/ 607605 h 4504487"/>
              <a:gd name="connsiteX4" fmla="*/ 4428011 w 4428011"/>
              <a:gd name="connsiteY4" fmla="*/ 3928632 h 4504487"/>
              <a:gd name="connsiteX5" fmla="*/ 2747898 w 4428011"/>
              <a:gd name="connsiteY5" fmla="*/ 3920743 h 4504487"/>
              <a:gd name="connsiteX6" fmla="*/ 2747898 w 4428011"/>
              <a:gd name="connsiteY6" fmla="*/ 4165285 h 4504487"/>
              <a:gd name="connsiteX7" fmla="*/ 3055524 w 4428011"/>
              <a:gd name="connsiteY7" fmla="*/ 4149508 h 4504487"/>
              <a:gd name="connsiteX8" fmla="*/ 2385056 w 4428011"/>
              <a:gd name="connsiteY8" fmla="*/ 4504487 h 4504487"/>
              <a:gd name="connsiteX9" fmla="*/ 1722476 w 4428011"/>
              <a:gd name="connsiteY9" fmla="*/ 4165285 h 4504487"/>
              <a:gd name="connsiteX10" fmla="*/ 2014327 w 4428011"/>
              <a:gd name="connsiteY10" fmla="*/ 4181062 h 4504487"/>
              <a:gd name="connsiteX11" fmla="*/ 2014327 w 4428011"/>
              <a:gd name="connsiteY11" fmla="*/ 3999628 h 4504487"/>
              <a:gd name="connsiteX12" fmla="*/ 263222 w 4428011"/>
              <a:gd name="connsiteY12" fmla="*/ 3968074 h 4504487"/>
              <a:gd name="connsiteX13" fmla="*/ 305192 w 4428011"/>
              <a:gd name="connsiteY13" fmla="*/ 512944 h 4504487"/>
              <a:gd name="connsiteX14" fmla="*/ 0 w 4428011"/>
              <a:gd name="connsiteY14" fmla="*/ 894502 h 4504487"/>
              <a:gd name="connsiteX15" fmla="*/ 1548943 w 4428011"/>
              <a:gd name="connsiteY15" fmla="*/ 520832 h 4504487"/>
              <a:gd name="connsiteX16" fmla="*/ 1557029 w 4428011"/>
              <a:gd name="connsiteY16" fmla="*/ 0 h 4504487"/>
              <a:gd name="connsiteX0" fmla="*/ 1293807 w 4164789"/>
              <a:gd name="connsiteY0" fmla="*/ 0 h 4504487"/>
              <a:gd name="connsiteX1" fmla="*/ 2965835 w 4164789"/>
              <a:gd name="connsiteY1" fmla="*/ 8084 h 4504487"/>
              <a:gd name="connsiteX2" fmla="*/ 2973723 w 4164789"/>
              <a:gd name="connsiteY2" fmla="*/ 615493 h 4504487"/>
              <a:gd name="connsiteX3" fmla="*/ 4156902 w 4164789"/>
              <a:gd name="connsiteY3" fmla="*/ 607605 h 4504487"/>
              <a:gd name="connsiteX4" fmla="*/ 4164789 w 4164789"/>
              <a:gd name="connsiteY4" fmla="*/ 3928632 h 4504487"/>
              <a:gd name="connsiteX5" fmla="*/ 2484676 w 4164789"/>
              <a:gd name="connsiteY5" fmla="*/ 3920743 h 4504487"/>
              <a:gd name="connsiteX6" fmla="*/ 2484676 w 4164789"/>
              <a:gd name="connsiteY6" fmla="*/ 4165285 h 4504487"/>
              <a:gd name="connsiteX7" fmla="*/ 2792302 w 4164789"/>
              <a:gd name="connsiteY7" fmla="*/ 4149508 h 4504487"/>
              <a:gd name="connsiteX8" fmla="*/ 2121834 w 4164789"/>
              <a:gd name="connsiteY8" fmla="*/ 4504487 h 4504487"/>
              <a:gd name="connsiteX9" fmla="*/ 1459254 w 4164789"/>
              <a:gd name="connsiteY9" fmla="*/ 4165285 h 4504487"/>
              <a:gd name="connsiteX10" fmla="*/ 1751105 w 4164789"/>
              <a:gd name="connsiteY10" fmla="*/ 4181062 h 4504487"/>
              <a:gd name="connsiteX11" fmla="*/ 1751105 w 4164789"/>
              <a:gd name="connsiteY11" fmla="*/ 3999628 h 4504487"/>
              <a:gd name="connsiteX12" fmla="*/ 0 w 4164789"/>
              <a:gd name="connsiteY12" fmla="*/ 3968074 h 4504487"/>
              <a:gd name="connsiteX13" fmla="*/ 41970 w 4164789"/>
              <a:gd name="connsiteY13" fmla="*/ 512944 h 4504487"/>
              <a:gd name="connsiteX14" fmla="*/ 1285721 w 4164789"/>
              <a:gd name="connsiteY14" fmla="*/ 520832 h 4504487"/>
              <a:gd name="connsiteX15" fmla="*/ 1293807 w 4164789"/>
              <a:gd name="connsiteY15" fmla="*/ 0 h 4504487"/>
              <a:gd name="connsiteX0" fmla="*/ 1480437 w 4351419"/>
              <a:gd name="connsiteY0" fmla="*/ 0 h 4504487"/>
              <a:gd name="connsiteX1" fmla="*/ 3152465 w 4351419"/>
              <a:gd name="connsiteY1" fmla="*/ 8084 h 4504487"/>
              <a:gd name="connsiteX2" fmla="*/ 3160353 w 4351419"/>
              <a:gd name="connsiteY2" fmla="*/ 615493 h 4504487"/>
              <a:gd name="connsiteX3" fmla="*/ 4343532 w 4351419"/>
              <a:gd name="connsiteY3" fmla="*/ 607605 h 4504487"/>
              <a:gd name="connsiteX4" fmla="*/ 4351419 w 4351419"/>
              <a:gd name="connsiteY4" fmla="*/ 3928632 h 4504487"/>
              <a:gd name="connsiteX5" fmla="*/ 2671306 w 4351419"/>
              <a:gd name="connsiteY5" fmla="*/ 3920743 h 4504487"/>
              <a:gd name="connsiteX6" fmla="*/ 2671306 w 4351419"/>
              <a:gd name="connsiteY6" fmla="*/ 4165285 h 4504487"/>
              <a:gd name="connsiteX7" fmla="*/ 2978932 w 4351419"/>
              <a:gd name="connsiteY7" fmla="*/ 4149508 h 4504487"/>
              <a:gd name="connsiteX8" fmla="*/ 2308464 w 4351419"/>
              <a:gd name="connsiteY8" fmla="*/ 4504487 h 4504487"/>
              <a:gd name="connsiteX9" fmla="*/ 1645884 w 4351419"/>
              <a:gd name="connsiteY9" fmla="*/ 4165285 h 4504487"/>
              <a:gd name="connsiteX10" fmla="*/ 1937735 w 4351419"/>
              <a:gd name="connsiteY10" fmla="*/ 4181062 h 4504487"/>
              <a:gd name="connsiteX11" fmla="*/ 1937735 w 4351419"/>
              <a:gd name="connsiteY11" fmla="*/ 3999628 h 4504487"/>
              <a:gd name="connsiteX12" fmla="*/ 186630 w 4351419"/>
              <a:gd name="connsiteY12" fmla="*/ 3968074 h 4504487"/>
              <a:gd name="connsiteX13" fmla="*/ 0 w 4351419"/>
              <a:gd name="connsiteY13" fmla="*/ 284344 h 4504487"/>
              <a:gd name="connsiteX14" fmla="*/ 1472351 w 4351419"/>
              <a:gd name="connsiteY14" fmla="*/ 520832 h 4504487"/>
              <a:gd name="connsiteX15" fmla="*/ 1480437 w 4351419"/>
              <a:gd name="connsiteY15" fmla="*/ 0 h 4504487"/>
              <a:gd name="connsiteX0" fmla="*/ 1386094 w 4257076"/>
              <a:gd name="connsiteY0" fmla="*/ 0 h 4504487"/>
              <a:gd name="connsiteX1" fmla="*/ 3058122 w 4257076"/>
              <a:gd name="connsiteY1" fmla="*/ 8084 h 4504487"/>
              <a:gd name="connsiteX2" fmla="*/ 3066010 w 4257076"/>
              <a:gd name="connsiteY2" fmla="*/ 615493 h 4504487"/>
              <a:gd name="connsiteX3" fmla="*/ 4249189 w 4257076"/>
              <a:gd name="connsiteY3" fmla="*/ 607605 h 4504487"/>
              <a:gd name="connsiteX4" fmla="*/ 4257076 w 4257076"/>
              <a:gd name="connsiteY4" fmla="*/ 3928632 h 4504487"/>
              <a:gd name="connsiteX5" fmla="*/ 2576963 w 4257076"/>
              <a:gd name="connsiteY5" fmla="*/ 3920743 h 4504487"/>
              <a:gd name="connsiteX6" fmla="*/ 2576963 w 4257076"/>
              <a:gd name="connsiteY6" fmla="*/ 4165285 h 4504487"/>
              <a:gd name="connsiteX7" fmla="*/ 2884589 w 4257076"/>
              <a:gd name="connsiteY7" fmla="*/ 4149508 h 4504487"/>
              <a:gd name="connsiteX8" fmla="*/ 2214121 w 4257076"/>
              <a:gd name="connsiteY8" fmla="*/ 4504487 h 4504487"/>
              <a:gd name="connsiteX9" fmla="*/ 1551541 w 4257076"/>
              <a:gd name="connsiteY9" fmla="*/ 4165285 h 4504487"/>
              <a:gd name="connsiteX10" fmla="*/ 1843392 w 4257076"/>
              <a:gd name="connsiteY10" fmla="*/ 4181062 h 4504487"/>
              <a:gd name="connsiteX11" fmla="*/ 1843392 w 4257076"/>
              <a:gd name="connsiteY11" fmla="*/ 3999628 h 4504487"/>
              <a:gd name="connsiteX12" fmla="*/ 92287 w 4257076"/>
              <a:gd name="connsiteY12" fmla="*/ 3968074 h 4504487"/>
              <a:gd name="connsiteX13" fmla="*/ 0 w 4257076"/>
              <a:gd name="connsiteY13" fmla="*/ 502058 h 4504487"/>
              <a:gd name="connsiteX14" fmla="*/ 1378008 w 4257076"/>
              <a:gd name="connsiteY14" fmla="*/ 520832 h 4504487"/>
              <a:gd name="connsiteX15" fmla="*/ 1386094 w 4257076"/>
              <a:gd name="connsiteY15" fmla="*/ 0 h 4504487"/>
              <a:gd name="connsiteX0" fmla="*/ 1309894 w 4180876"/>
              <a:gd name="connsiteY0" fmla="*/ 0 h 4504487"/>
              <a:gd name="connsiteX1" fmla="*/ 2981922 w 4180876"/>
              <a:gd name="connsiteY1" fmla="*/ 8084 h 4504487"/>
              <a:gd name="connsiteX2" fmla="*/ 2989810 w 4180876"/>
              <a:gd name="connsiteY2" fmla="*/ 615493 h 4504487"/>
              <a:gd name="connsiteX3" fmla="*/ 4172989 w 4180876"/>
              <a:gd name="connsiteY3" fmla="*/ 607605 h 4504487"/>
              <a:gd name="connsiteX4" fmla="*/ 4180876 w 4180876"/>
              <a:gd name="connsiteY4" fmla="*/ 3928632 h 4504487"/>
              <a:gd name="connsiteX5" fmla="*/ 2500763 w 4180876"/>
              <a:gd name="connsiteY5" fmla="*/ 3920743 h 4504487"/>
              <a:gd name="connsiteX6" fmla="*/ 2500763 w 4180876"/>
              <a:gd name="connsiteY6" fmla="*/ 4165285 h 4504487"/>
              <a:gd name="connsiteX7" fmla="*/ 2808389 w 4180876"/>
              <a:gd name="connsiteY7" fmla="*/ 4149508 h 4504487"/>
              <a:gd name="connsiteX8" fmla="*/ 2137921 w 4180876"/>
              <a:gd name="connsiteY8" fmla="*/ 4504487 h 4504487"/>
              <a:gd name="connsiteX9" fmla="*/ 1475341 w 4180876"/>
              <a:gd name="connsiteY9" fmla="*/ 4165285 h 4504487"/>
              <a:gd name="connsiteX10" fmla="*/ 1767192 w 4180876"/>
              <a:gd name="connsiteY10" fmla="*/ 4181062 h 4504487"/>
              <a:gd name="connsiteX11" fmla="*/ 1767192 w 4180876"/>
              <a:gd name="connsiteY11" fmla="*/ 3999628 h 4504487"/>
              <a:gd name="connsiteX12" fmla="*/ 16087 w 4180876"/>
              <a:gd name="connsiteY12" fmla="*/ 3968074 h 4504487"/>
              <a:gd name="connsiteX13" fmla="*/ 0 w 4180876"/>
              <a:gd name="connsiteY13" fmla="*/ 505687 h 4504487"/>
              <a:gd name="connsiteX14" fmla="*/ 1301808 w 4180876"/>
              <a:gd name="connsiteY14" fmla="*/ 520832 h 4504487"/>
              <a:gd name="connsiteX15" fmla="*/ 1309894 w 4180876"/>
              <a:gd name="connsiteY15" fmla="*/ 0 h 4504487"/>
              <a:gd name="connsiteX0" fmla="*/ 1309894 w 4180876"/>
              <a:gd name="connsiteY0" fmla="*/ 0 h 4504487"/>
              <a:gd name="connsiteX1" fmla="*/ 2981922 w 4180876"/>
              <a:gd name="connsiteY1" fmla="*/ 8084 h 4504487"/>
              <a:gd name="connsiteX2" fmla="*/ 2989810 w 4180876"/>
              <a:gd name="connsiteY2" fmla="*/ 615493 h 4504487"/>
              <a:gd name="connsiteX3" fmla="*/ 4172989 w 4180876"/>
              <a:gd name="connsiteY3" fmla="*/ 607605 h 4504487"/>
              <a:gd name="connsiteX4" fmla="*/ 4180876 w 4180876"/>
              <a:gd name="connsiteY4" fmla="*/ 3928632 h 4504487"/>
              <a:gd name="connsiteX5" fmla="*/ 2500763 w 4180876"/>
              <a:gd name="connsiteY5" fmla="*/ 3920743 h 4504487"/>
              <a:gd name="connsiteX6" fmla="*/ 2500763 w 4180876"/>
              <a:gd name="connsiteY6" fmla="*/ 4165285 h 4504487"/>
              <a:gd name="connsiteX7" fmla="*/ 2808389 w 4180876"/>
              <a:gd name="connsiteY7" fmla="*/ 4149508 h 4504487"/>
              <a:gd name="connsiteX8" fmla="*/ 2137921 w 4180876"/>
              <a:gd name="connsiteY8" fmla="*/ 4504487 h 4504487"/>
              <a:gd name="connsiteX9" fmla="*/ 1475341 w 4180876"/>
              <a:gd name="connsiteY9" fmla="*/ 4165285 h 4504487"/>
              <a:gd name="connsiteX10" fmla="*/ 1767192 w 4180876"/>
              <a:gd name="connsiteY10" fmla="*/ 4181062 h 4504487"/>
              <a:gd name="connsiteX11" fmla="*/ 1767192 w 4180876"/>
              <a:gd name="connsiteY11" fmla="*/ 3999628 h 4504487"/>
              <a:gd name="connsiteX12" fmla="*/ 16087 w 4180876"/>
              <a:gd name="connsiteY12" fmla="*/ 3968074 h 4504487"/>
              <a:gd name="connsiteX13" fmla="*/ 0 w 4180876"/>
              <a:gd name="connsiteY13" fmla="*/ 522620 h 4504487"/>
              <a:gd name="connsiteX14" fmla="*/ 1301808 w 4180876"/>
              <a:gd name="connsiteY14" fmla="*/ 520832 h 4504487"/>
              <a:gd name="connsiteX15" fmla="*/ 1309894 w 4180876"/>
              <a:gd name="connsiteY15" fmla="*/ 0 h 4504487"/>
              <a:gd name="connsiteX0" fmla="*/ 1301428 w 4172410"/>
              <a:gd name="connsiteY0" fmla="*/ 0 h 4504487"/>
              <a:gd name="connsiteX1" fmla="*/ 2973456 w 4172410"/>
              <a:gd name="connsiteY1" fmla="*/ 8084 h 4504487"/>
              <a:gd name="connsiteX2" fmla="*/ 2981344 w 4172410"/>
              <a:gd name="connsiteY2" fmla="*/ 615493 h 4504487"/>
              <a:gd name="connsiteX3" fmla="*/ 4164523 w 4172410"/>
              <a:gd name="connsiteY3" fmla="*/ 607605 h 4504487"/>
              <a:gd name="connsiteX4" fmla="*/ 4172410 w 4172410"/>
              <a:gd name="connsiteY4" fmla="*/ 3928632 h 4504487"/>
              <a:gd name="connsiteX5" fmla="*/ 2492297 w 4172410"/>
              <a:gd name="connsiteY5" fmla="*/ 3920743 h 4504487"/>
              <a:gd name="connsiteX6" fmla="*/ 2492297 w 4172410"/>
              <a:gd name="connsiteY6" fmla="*/ 4165285 h 4504487"/>
              <a:gd name="connsiteX7" fmla="*/ 2799923 w 4172410"/>
              <a:gd name="connsiteY7" fmla="*/ 4149508 h 4504487"/>
              <a:gd name="connsiteX8" fmla="*/ 2129455 w 4172410"/>
              <a:gd name="connsiteY8" fmla="*/ 4504487 h 4504487"/>
              <a:gd name="connsiteX9" fmla="*/ 1466875 w 4172410"/>
              <a:gd name="connsiteY9" fmla="*/ 4165285 h 4504487"/>
              <a:gd name="connsiteX10" fmla="*/ 1758726 w 4172410"/>
              <a:gd name="connsiteY10" fmla="*/ 4181062 h 4504487"/>
              <a:gd name="connsiteX11" fmla="*/ 1758726 w 4172410"/>
              <a:gd name="connsiteY11" fmla="*/ 3999628 h 4504487"/>
              <a:gd name="connsiteX12" fmla="*/ 7621 w 4172410"/>
              <a:gd name="connsiteY12" fmla="*/ 3968074 h 4504487"/>
              <a:gd name="connsiteX13" fmla="*/ 0 w 4172410"/>
              <a:gd name="connsiteY13" fmla="*/ 522620 h 4504487"/>
              <a:gd name="connsiteX14" fmla="*/ 1293342 w 4172410"/>
              <a:gd name="connsiteY14" fmla="*/ 520832 h 4504487"/>
              <a:gd name="connsiteX15" fmla="*/ 1301428 w 4172410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2410 w 4189923"/>
              <a:gd name="connsiteY4" fmla="*/ 3928632 h 4504487"/>
              <a:gd name="connsiteX5" fmla="*/ 2492297 w 4189923"/>
              <a:gd name="connsiteY5" fmla="*/ 39207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99628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92297 w 4189923"/>
              <a:gd name="connsiteY5" fmla="*/ 39207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99628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99628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684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557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4623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557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579207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4623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557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89923" h="4504487">
                <a:moveTo>
                  <a:pt x="1301428" y="0"/>
                </a:moveTo>
                <a:lnTo>
                  <a:pt x="2973456" y="8084"/>
                </a:lnTo>
                <a:lnTo>
                  <a:pt x="2981344" y="579207"/>
                </a:lnTo>
                <a:lnTo>
                  <a:pt x="4189923" y="594905"/>
                </a:lnTo>
                <a:cubicBezTo>
                  <a:pt x="4184085" y="1706147"/>
                  <a:pt x="4182481" y="2851257"/>
                  <a:pt x="4176643" y="3962499"/>
                </a:cubicBezTo>
                <a:lnTo>
                  <a:pt x="2483830" y="3958843"/>
                </a:lnTo>
                <a:lnTo>
                  <a:pt x="2492297" y="4146235"/>
                </a:lnTo>
                <a:lnTo>
                  <a:pt x="2799923" y="4149508"/>
                </a:lnTo>
                <a:lnTo>
                  <a:pt x="2129455" y="4504487"/>
                </a:lnTo>
                <a:lnTo>
                  <a:pt x="1473225" y="4155760"/>
                </a:lnTo>
                <a:lnTo>
                  <a:pt x="1758726" y="4155662"/>
                </a:lnTo>
                <a:lnTo>
                  <a:pt x="1758726" y="3957295"/>
                </a:lnTo>
                <a:lnTo>
                  <a:pt x="7621" y="3968074"/>
                </a:lnTo>
                <a:cubicBezTo>
                  <a:pt x="2259" y="2813945"/>
                  <a:pt x="5362" y="1676749"/>
                  <a:pt x="0" y="522620"/>
                </a:cubicBezTo>
                <a:lnTo>
                  <a:pt x="1293342" y="520832"/>
                </a:lnTo>
                <a:lnTo>
                  <a:pt x="1301428" y="0"/>
                </a:lnTo>
                <a:close/>
              </a:path>
            </a:pathLst>
          </a:cu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marL="81916" marR="0" lvl="0" indent="0" algn="ctr" defTabSz="914400" rtl="0" eaLnBrk="0" fontAlgn="base" latinLnBrk="0" hangingPunct="0">
              <a:lnSpc>
                <a:spcPct val="10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None/>
              <a:tabLst/>
              <a:defRPr/>
            </a:pPr>
            <a:r>
              <a:rPr kumimoji="0" lang="en-US" sz="10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AG Rounded" panose="020B0500000000000000" pitchFamily="34" charset="0"/>
                <a:cs typeface="Vagrounded"/>
              </a:rPr>
              <a:t>F</a:t>
            </a:r>
            <a:endParaRPr kumimoji="0" lang="en-US" sz="10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AG Rounded" panose="020B0500000000000000" pitchFamily="34" charset="0"/>
              <a:cs typeface="Vagrounded"/>
            </a:endParaRPr>
          </a:p>
        </p:txBody>
      </p:sp>
      <p:sp>
        <p:nvSpPr>
          <p:cNvPr id="6" name="Text Placeholder 7"/>
          <p:cNvSpPr txBox="1">
            <a:spLocks/>
          </p:cNvSpPr>
          <p:nvPr/>
        </p:nvSpPr>
        <p:spPr bwMode="auto">
          <a:xfrm>
            <a:off x="11140440" y="1380173"/>
            <a:ext cx="1280160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916" indent="0" algn="ctr">
              <a:buNone/>
            </a:pPr>
            <a:r>
              <a:rPr lang="en-US" sz="3000" dirty="0">
                <a:latin typeface="VAG Rounded" panose="020B0500000000000000" pitchFamily="34" charset="0"/>
                <a:cs typeface="Vagrounded"/>
              </a:rPr>
              <a:t>n</a:t>
            </a:r>
            <a:r>
              <a:rPr lang="en-US" sz="3000" dirty="0" smtClean="0">
                <a:latin typeface="18 VAG Rounded Thin   55390"/>
                <a:cs typeface="Vagrounded"/>
              </a:rPr>
              <a:t> </a:t>
            </a:r>
            <a:endParaRPr lang="en-US" sz="3000" dirty="0">
              <a:latin typeface="18 VAG Rounded Thin   55390"/>
              <a:cs typeface="Vagrounded"/>
            </a:endParaRPr>
          </a:p>
        </p:txBody>
      </p:sp>
      <p:sp>
        <p:nvSpPr>
          <p:cNvPr id="7" name="Text Placeholder 7"/>
          <p:cNvSpPr txBox="1">
            <a:spLocks/>
          </p:cNvSpPr>
          <p:nvPr/>
        </p:nvSpPr>
        <p:spPr bwMode="auto">
          <a:xfrm>
            <a:off x="11140440" y="6675120"/>
            <a:ext cx="1280160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916" indent="0" algn="ctr">
              <a:buNone/>
            </a:pPr>
            <a:r>
              <a:rPr lang="en-US" sz="3000" dirty="0" smtClean="0">
                <a:latin typeface="VAG Rounded" panose="020B0500000000000000" pitchFamily="34" charset="0"/>
                <a:cs typeface="Vagrounded"/>
              </a:rPr>
              <a:t>F(x)</a:t>
            </a:r>
            <a:endParaRPr lang="en-US" sz="3000" dirty="0">
              <a:latin typeface="VAG Rounded" panose="020B0500000000000000" pitchFamily="34" charset="0"/>
              <a:cs typeface="Vaground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VAG Rounded" panose="020B0500000000000000" pitchFamily="34" charset="0"/>
              </a:rPr>
              <a:t>What is IN a spec</a:t>
            </a:r>
            <a:r>
              <a:rPr lang="en-US" dirty="0" smtClean="0">
                <a:latin typeface="VAG Rounded" panose="020B0500000000000000" pitchFamily="34" charset="0"/>
              </a:rPr>
              <a:t>?</a:t>
            </a:r>
            <a:endParaRPr lang="en-US" dirty="0">
              <a:latin typeface="VAG Rounded" panose="020B0500000000000000" pitchFamily="34" charset="0"/>
            </a:endParaRP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883923" y="1188721"/>
            <a:ext cx="8869677" cy="63670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 smtClean="0">
                <a:latin typeface="VAG Rounded" panose="020B0500000000000000" pitchFamily="34" charset="0"/>
              </a:rPr>
              <a:t>Typically they all have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>
                <a:latin typeface="VAG Rounded" panose="020B0500000000000000" pitchFamily="34" charset="0"/>
                <a:cs typeface="Courier"/>
              </a:rPr>
              <a:t>NAME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>
                <a:latin typeface="VAG Rounded" panose="020B0500000000000000" pitchFamily="34" charset="0"/>
                <a:cs typeface="Courier"/>
              </a:rPr>
              <a:t>INPUT(s)</a:t>
            </a:r>
          </a:p>
          <a:p>
            <a:pPr lvl="2">
              <a:lnSpc>
                <a:spcPct val="90000"/>
              </a:lnSpc>
            </a:pPr>
            <a:r>
              <a:rPr lang="en-US" sz="2400" dirty="0" smtClean="0">
                <a:latin typeface="VAG Rounded" panose="020B0500000000000000" pitchFamily="34" charset="0"/>
              </a:rPr>
              <a:t>(and types, if appropriate)</a:t>
            </a:r>
          </a:p>
          <a:p>
            <a:pPr lvl="2">
              <a:lnSpc>
                <a:spcPct val="90000"/>
              </a:lnSpc>
            </a:pPr>
            <a:r>
              <a:rPr lang="en-US" sz="2400" dirty="0" smtClean="0">
                <a:solidFill>
                  <a:srgbClr val="FFFF00"/>
                </a:solidFill>
                <a:latin typeface="VAG Rounded" panose="020B0500000000000000" pitchFamily="34" charset="0"/>
              </a:rPr>
              <a:t>Requirements</a:t>
            </a:r>
            <a:endParaRPr lang="en-US" sz="2400" dirty="0" smtClean="0">
              <a:latin typeface="VAG Rounded" panose="020B0500000000000000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2800" dirty="0" smtClean="0">
                <a:latin typeface="VAG Rounded" panose="020B0500000000000000" pitchFamily="34" charset="0"/>
                <a:cs typeface="Courier"/>
              </a:rPr>
              <a:t>OUTPUT</a:t>
            </a:r>
          </a:p>
          <a:p>
            <a:pPr lvl="2">
              <a:lnSpc>
                <a:spcPct val="90000"/>
              </a:lnSpc>
            </a:pPr>
            <a:r>
              <a:rPr lang="en-US" sz="2400" dirty="0" smtClean="0">
                <a:latin typeface="VAG Rounded" panose="020B0500000000000000" pitchFamily="34" charset="0"/>
              </a:rPr>
              <a:t>Can write “none”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>
                <a:latin typeface="VAG Rounded" panose="020B0500000000000000" pitchFamily="34" charset="0"/>
                <a:cs typeface="Courier"/>
              </a:rPr>
              <a:t>(SIDE-EFFECTS)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>
                <a:latin typeface="VAG Rounded" panose="020B0500000000000000" pitchFamily="34" charset="0"/>
                <a:cs typeface="Courier"/>
              </a:rPr>
              <a:t>EXAMPLE CALLS</a:t>
            </a:r>
          </a:p>
          <a:p>
            <a:pPr>
              <a:lnSpc>
                <a:spcPct val="90000"/>
              </a:lnSpc>
            </a:pPr>
            <a:r>
              <a:rPr lang="en-US" sz="3200" dirty="0" smtClean="0">
                <a:latin typeface="VAG Rounded" panose="020B0500000000000000" pitchFamily="34" charset="0"/>
              </a:rPr>
              <a:t>Example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>
                <a:latin typeface="VAG Rounded" panose="020B0500000000000000" pitchFamily="34" charset="0"/>
                <a:cs typeface="Courier"/>
              </a:rPr>
              <a:t>NAME  :</a:t>
            </a:r>
            <a:r>
              <a:rPr lang="en-US" sz="2800" dirty="0" smtClean="0">
                <a:latin typeface="VAG Rounded" panose="020B0500000000000000" pitchFamily="34" charset="0"/>
              </a:rPr>
              <a:t> </a:t>
            </a:r>
            <a:r>
              <a:rPr lang="en-US" sz="2800" b="1" dirty="0" smtClean="0">
                <a:solidFill>
                  <a:schemeClr val="accent1"/>
                </a:solidFill>
                <a:latin typeface="VAG Rounded" panose="020B0500000000000000" pitchFamily="34" charset="0"/>
              </a:rPr>
              <a:t>Double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>
                <a:latin typeface="VAG Rounded" panose="020B0500000000000000" pitchFamily="34" charset="0"/>
                <a:cs typeface="Courier"/>
              </a:rPr>
              <a:t>INPUT :</a:t>
            </a:r>
            <a:r>
              <a:rPr lang="en-US" sz="2800" dirty="0" smtClean="0">
                <a:latin typeface="VAG Rounded" panose="020B0500000000000000" pitchFamily="34" charset="0"/>
              </a:rPr>
              <a:t> </a:t>
            </a:r>
            <a:r>
              <a:rPr lang="en-US" sz="2800" b="1" dirty="0" smtClean="0">
                <a:solidFill>
                  <a:srgbClr val="7FD13B"/>
                </a:solidFill>
                <a:latin typeface="VAG Rounded" panose="020B0500000000000000" pitchFamily="34" charset="0"/>
              </a:rPr>
              <a:t>n </a:t>
            </a:r>
            <a:r>
              <a:rPr lang="en-US" sz="2800" dirty="0" smtClean="0">
                <a:solidFill>
                  <a:srgbClr val="7FD13B"/>
                </a:solidFill>
                <a:latin typeface="VAG Rounded" panose="020B0500000000000000" pitchFamily="34" charset="0"/>
              </a:rPr>
              <a:t>(a number)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>
                <a:latin typeface="VAG Rounded" panose="020B0500000000000000" pitchFamily="34" charset="0"/>
                <a:cs typeface="Courier"/>
              </a:rPr>
              <a:t>OUTPUT:</a:t>
            </a:r>
            <a:r>
              <a:rPr lang="en-US" sz="2800" dirty="0" smtClean="0">
                <a:latin typeface="VAG Rounded" panose="020B0500000000000000" pitchFamily="34" charset="0"/>
              </a:rPr>
              <a:t> </a:t>
            </a:r>
            <a:r>
              <a:rPr lang="en-US" sz="2800" b="1" dirty="0" smtClean="0">
                <a:solidFill>
                  <a:srgbClr val="7FD13B"/>
                </a:solidFill>
                <a:latin typeface="VAG Rounded" panose="020B0500000000000000" pitchFamily="34" charset="0"/>
              </a:rPr>
              <a:t>Twice input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>
                <a:latin typeface="VAG Rounded" panose="020B0500000000000000" pitchFamily="34" charset="0"/>
                <a:cs typeface="Courier"/>
              </a:rPr>
              <a:t>SAMPLE:</a:t>
            </a:r>
            <a:r>
              <a:rPr lang="en-US" sz="2800" dirty="0" smtClean="0">
                <a:latin typeface="VAG Rounded" panose="020B0500000000000000" pitchFamily="34" charset="0"/>
              </a:rPr>
              <a:t> </a:t>
            </a:r>
            <a:r>
              <a:rPr lang="en-US" sz="2800" b="1" dirty="0" smtClean="0">
                <a:solidFill>
                  <a:srgbClr val="7FD13B"/>
                </a:solidFill>
                <a:latin typeface="VAG Rounded" panose="020B0500000000000000" pitchFamily="34" charset="0"/>
              </a:rPr>
              <a:t/>
            </a:r>
            <a:br>
              <a:rPr lang="en-US" sz="2800" b="1" dirty="0" smtClean="0">
                <a:solidFill>
                  <a:srgbClr val="7FD13B"/>
                </a:solidFill>
                <a:latin typeface="VAG Rounded" panose="020B0500000000000000" pitchFamily="34" charset="0"/>
              </a:rPr>
            </a:br>
            <a:endParaRPr lang="en-US" sz="2800" b="1" dirty="0" smtClean="0">
              <a:solidFill>
                <a:srgbClr val="7FD13B"/>
              </a:solidFill>
              <a:latin typeface="VAG Rounded" panose="020B0500000000000000" pitchFamily="34" charset="0"/>
            </a:endParaRPr>
          </a:p>
        </p:txBody>
      </p:sp>
      <p:sp>
        <p:nvSpPr>
          <p:cNvPr id="5" name="Content Placeholder 6"/>
          <p:cNvSpPr txBox="1">
            <a:spLocks/>
          </p:cNvSpPr>
          <p:nvPr/>
        </p:nvSpPr>
        <p:spPr bwMode="auto">
          <a:xfrm>
            <a:off x="10151746" y="2103120"/>
            <a:ext cx="3183254" cy="4538239"/>
          </a:xfrm>
          <a:custGeom>
            <a:avLst/>
            <a:gdLst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80375 w 4275219"/>
              <a:gd name="connsiteY15" fmla="*/ 173546 h 4496403"/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80375 w 4275219"/>
              <a:gd name="connsiteY15" fmla="*/ 173546 h 4496403"/>
              <a:gd name="connsiteX16" fmla="*/ 1372487 w 4275219"/>
              <a:gd name="connsiteY16" fmla="*/ 23666 h 4496403"/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72487 w 4275219"/>
              <a:gd name="connsiteY15" fmla="*/ 23666 h 4496403"/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72487 w 4275219"/>
              <a:gd name="connsiteY15" fmla="*/ 23666 h 4496403"/>
              <a:gd name="connsiteX0" fmla="*/ 1262057 w 4164789"/>
              <a:gd name="connsiteY0" fmla="*/ 23666 h 4496403"/>
              <a:gd name="connsiteX1" fmla="*/ 2965835 w 4164789"/>
              <a:gd name="connsiteY1" fmla="*/ 0 h 4496403"/>
              <a:gd name="connsiteX2" fmla="*/ 2973723 w 4164789"/>
              <a:gd name="connsiteY2" fmla="*/ 607409 h 4496403"/>
              <a:gd name="connsiteX3" fmla="*/ 4156902 w 4164789"/>
              <a:gd name="connsiteY3" fmla="*/ 599521 h 4496403"/>
              <a:gd name="connsiteX4" fmla="*/ 4164789 w 4164789"/>
              <a:gd name="connsiteY4" fmla="*/ 3920548 h 4496403"/>
              <a:gd name="connsiteX5" fmla="*/ 2484676 w 4164789"/>
              <a:gd name="connsiteY5" fmla="*/ 3912659 h 4496403"/>
              <a:gd name="connsiteX6" fmla="*/ 2484676 w 4164789"/>
              <a:gd name="connsiteY6" fmla="*/ 4157201 h 4496403"/>
              <a:gd name="connsiteX7" fmla="*/ 2792302 w 4164789"/>
              <a:gd name="connsiteY7" fmla="*/ 4141424 h 4496403"/>
              <a:gd name="connsiteX8" fmla="*/ 2121834 w 4164789"/>
              <a:gd name="connsiteY8" fmla="*/ 4496403 h 4496403"/>
              <a:gd name="connsiteX9" fmla="*/ 1459254 w 4164789"/>
              <a:gd name="connsiteY9" fmla="*/ 4157201 h 4496403"/>
              <a:gd name="connsiteX10" fmla="*/ 1751105 w 4164789"/>
              <a:gd name="connsiteY10" fmla="*/ 4172978 h 4496403"/>
              <a:gd name="connsiteX11" fmla="*/ 1751105 w 4164789"/>
              <a:gd name="connsiteY11" fmla="*/ 3991544 h 4496403"/>
              <a:gd name="connsiteX12" fmla="*/ 0 w 4164789"/>
              <a:gd name="connsiteY12" fmla="*/ 3959990 h 4496403"/>
              <a:gd name="connsiteX13" fmla="*/ 41970 w 4164789"/>
              <a:gd name="connsiteY13" fmla="*/ 504860 h 4496403"/>
              <a:gd name="connsiteX14" fmla="*/ 1285721 w 4164789"/>
              <a:gd name="connsiteY14" fmla="*/ 512748 h 4496403"/>
              <a:gd name="connsiteX15" fmla="*/ 1262057 w 4164789"/>
              <a:gd name="connsiteY15" fmla="*/ 23666 h 4496403"/>
              <a:gd name="connsiteX0" fmla="*/ 1566857 w 4164789"/>
              <a:gd name="connsiteY0" fmla="*/ 99866 h 4496403"/>
              <a:gd name="connsiteX1" fmla="*/ 2965835 w 4164789"/>
              <a:gd name="connsiteY1" fmla="*/ 0 h 4496403"/>
              <a:gd name="connsiteX2" fmla="*/ 2973723 w 4164789"/>
              <a:gd name="connsiteY2" fmla="*/ 607409 h 4496403"/>
              <a:gd name="connsiteX3" fmla="*/ 4156902 w 4164789"/>
              <a:gd name="connsiteY3" fmla="*/ 599521 h 4496403"/>
              <a:gd name="connsiteX4" fmla="*/ 4164789 w 4164789"/>
              <a:gd name="connsiteY4" fmla="*/ 3920548 h 4496403"/>
              <a:gd name="connsiteX5" fmla="*/ 2484676 w 4164789"/>
              <a:gd name="connsiteY5" fmla="*/ 3912659 h 4496403"/>
              <a:gd name="connsiteX6" fmla="*/ 2484676 w 4164789"/>
              <a:gd name="connsiteY6" fmla="*/ 4157201 h 4496403"/>
              <a:gd name="connsiteX7" fmla="*/ 2792302 w 4164789"/>
              <a:gd name="connsiteY7" fmla="*/ 4141424 h 4496403"/>
              <a:gd name="connsiteX8" fmla="*/ 2121834 w 4164789"/>
              <a:gd name="connsiteY8" fmla="*/ 4496403 h 4496403"/>
              <a:gd name="connsiteX9" fmla="*/ 1459254 w 4164789"/>
              <a:gd name="connsiteY9" fmla="*/ 4157201 h 4496403"/>
              <a:gd name="connsiteX10" fmla="*/ 1751105 w 4164789"/>
              <a:gd name="connsiteY10" fmla="*/ 4172978 h 4496403"/>
              <a:gd name="connsiteX11" fmla="*/ 1751105 w 4164789"/>
              <a:gd name="connsiteY11" fmla="*/ 3991544 h 4496403"/>
              <a:gd name="connsiteX12" fmla="*/ 0 w 4164789"/>
              <a:gd name="connsiteY12" fmla="*/ 3959990 h 4496403"/>
              <a:gd name="connsiteX13" fmla="*/ 41970 w 4164789"/>
              <a:gd name="connsiteY13" fmla="*/ 504860 h 4496403"/>
              <a:gd name="connsiteX14" fmla="*/ 1285721 w 4164789"/>
              <a:gd name="connsiteY14" fmla="*/ 512748 h 4496403"/>
              <a:gd name="connsiteX15" fmla="*/ 1566857 w 4164789"/>
              <a:gd name="connsiteY15" fmla="*/ 99866 h 4496403"/>
              <a:gd name="connsiteX0" fmla="*/ 1293807 w 4164789"/>
              <a:gd name="connsiteY0" fmla="*/ 0 h 4504487"/>
              <a:gd name="connsiteX1" fmla="*/ 2965835 w 4164789"/>
              <a:gd name="connsiteY1" fmla="*/ 8084 h 4504487"/>
              <a:gd name="connsiteX2" fmla="*/ 2973723 w 4164789"/>
              <a:gd name="connsiteY2" fmla="*/ 615493 h 4504487"/>
              <a:gd name="connsiteX3" fmla="*/ 4156902 w 4164789"/>
              <a:gd name="connsiteY3" fmla="*/ 607605 h 4504487"/>
              <a:gd name="connsiteX4" fmla="*/ 4164789 w 4164789"/>
              <a:gd name="connsiteY4" fmla="*/ 3928632 h 4504487"/>
              <a:gd name="connsiteX5" fmla="*/ 2484676 w 4164789"/>
              <a:gd name="connsiteY5" fmla="*/ 3920743 h 4504487"/>
              <a:gd name="connsiteX6" fmla="*/ 2484676 w 4164789"/>
              <a:gd name="connsiteY6" fmla="*/ 4165285 h 4504487"/>
              <a:gd name="connsiteX7" fmla="*/ 2792302 w 4164789"/>
              <a:gd name="connsiteY7" fmla="*/ 4149508 h 4504487"/>
              <a:gd name="connsiteX8" fmla="*/ 2121834 w 4164789"/>
              <a:gd name="connsiteY8" fmla="*/ 4504487 h 4504487"/>
              <a:gd name="connsiteX9" fmla="*/ 1459254 w 4164789"/>
              <a:gd name="connsiteY9" fmla="*/ 4165285 h 4504487"/>
              <a:gd name="connsiteX10" fmla="*/ 1751105 w 4164789"/>
              <a:gd name="connsiteY10" fmla="*/ 4181062 h 4504487"/>
              <a:gd name="connsiteX11" fmla="*/ 1751105 w 4164789"/>
              <a:gd name="connsiteY11" fmla="*/ 3999628 h 4504487"/>
              <a:gd name="connsiteX12" fmla="*/ 0 w 4164789"/>
              <a:gd name="connsiteY12" fmla="*/ 3968074 h 4504487"/>
              <a:gd name="connsiteX13" fmla="*/ 41970 w 4164789"/>
              <a:gd name="connsiteY13" fmla="*/ 512944 h 4504487"/>
              <a:gd name="connsiteX14" fmla="*/ 1285721 w 4164789"/>
              <a:gd name="connsiteY14" fmla="*/ 520832 h 4504487"/>
              <a:gd name="connsiteX15" fmla="*/ 1293807 w 4164789"/>
              <a:gd name="connsiteY15" fmla="*/ 0 h 4504487"/>
              <a:gd name="connsiteX0" fmla="*/ 1557029 w 4428011"/>
              <a:gd name="connsiteY0" fmla="*/ 0 h 4504487"/>
              <a:gd name="connsiteX1" fmla="*/ 3229057 w 4428011"/>
              <a:gd name="connsiteY1" fmla="*/ 8084 h 4504487"/>
              <a:gd name="connsiteX2" fmla="*/ 3236945 w 4428011"/>
              <a:gd name="connsiteY2" fmla="*/ 615493 h 4504487"/>
              <a:gd name="connsiteX3" fmla="*/ 4420124 w 4428011"/>
              <a:gd name="connsiteY3" fmla="*/ 607605 h 4504487"/>
              <a:gd name="connsiteX4" fmla="*/ 4428011 w 4428011"/>
              <a:gd name="connsiteY4" fmla="*/ 3928632 h 4504487"/>
              <a:gd name="connsiteX5" fmla="*/ 2747898 w 4428011"/>
              <a:gd name="connsiteY5" fmla="*/ 3920743 h 4504487"/>
              <a:gd name="connsiteX6" fmla="*/ 2747898 w 4428011"/>
              <a:gd name="connsiteY6" fmla="*/ 4165285 h 4504487"/>
              <a:gd name="connsiteX7" fmla="*/ 3055524 w 4428011"/>
              <a:gd name="connsiteY7" fmla="*/ 4149508 h 4504487"/>
              <a:gd name="connsiteX8" fmla="*/ 2385056 w 4428011"/>
              <a:gd name="connsiteY8" fmla="*/ 4504487 h 4504487"/>
              <a:gd name="connsiteX9" fmla="*/ 1722476 w 4428011"/>
              <a:gd name="connsiteY9" fmla="*/ 4165285 h 4504487"/>
              <a:gd name="connsiteX10" fmla="*/ 2014327 w 4428011"/>
              <a:gd name="connsiteY10" fmla="*/ 4181062 h 4504487"/>
              <a:gd name="connsiteX11" fmla="*/ 2014327 w 4428011"/>
              <a:gd name="connsiteY11" fmla="*/ 3999628 h 4504487"/>
              <a:gd name="connsiteX12" fmla="*/ 263222 w 4428011"/>
              <a:gd name="connsiteY12" fmla="*/ 3968074 h 4504487"/>
              <a:gd name="connsiteX13" fmla="*/ 305192 w 4428011"/>
              <a:gd name="connsiteY13" fmla="*/ 512944 h 4504487"/>
              <a:gd name="connsiteX14" fmla="*/ 0 w 4428011"/>
              <a:gd name="connsiteY14" fmla="*/ 894502 h 4504487"/>
              <a:gd name="connsiteX15" fmla="*/ 1548943 w 4428011"/>
              <a:gd name="connsiteY15" fmla="*/ 520832 h 4504487"/>
              <a:gd name="connsiteX16" fmla="*/ 1557029 w 4428011"/>
              <a:gd name="connsiteY16" fmla="*/ 0 h 4504487"/>
              <a:gd name="connsiteX0" fmla="*/ 1293807 w 4164789"/>
              <a:gd name="connsiteY0" fmla="*/ 0 h 4504487"/>
              <a:gd name="connsiteX1" fmla="*/ 2965835 w 4164789"/>
              <a:gd name="connsiteY1" fmla="*/ 8084 h 4504487"/>
              <a:gd name="connsiteX2" fmla="*/ 2973723 w 4164789"/>
              <a:gd name="connsiteY2" fmla="*/ 615493 h 4504487"/>
              <a:gd name="connsiteX3" fmla="*/ 4156902 w 4164789"/>
              <a:gd name="connsiteY3" fmla="*/ 607605 h 4504487"/>
              <a:gd name="connsiteX4" fmla="*/ 4164789 w 4164789"/>
              <a:gd name="connsiteY4" fmla="*/ 3928632 h 4504487"/>
              <a:gd name="connsiteX5" fmla="*/ 2484676 w 4164789"/>
              <a:gd name="connsiteY5" fmla="*/ 3920743 h 4504487"/>
              <a:gd name="connsiteX6" fmla="*/ 2484676 w 4164789"/>
              <a:gd name="connsiteY6" fmla="*/ 4165285 h 4504487"/>
              <a:gd name="connsiteX7" fmla="*/ 2792302 w 4164789"/>
              <a:gd name="connsiteY7" fmla="*/ 4149508 h 4504487"/>
              <a:gd name="connsiteX8" fmla="*/ 2121834 w 4164789"/>
              <a:gd name="connsiteY8" fmla="*/ 4504487 h 4504487"/>
              <a:gd name="connsiteX9" fmla="*/ 1459254 w 4164789"/>
              <a:gd name="connsiteY9" fmla="*/ 4165285 h 4504487"/>
              <a:gd name="connsiteX10" fmla="*/ 1751105 w 4164789"/>
              <a:gd name="connsiteY10" fmla="*/ 4181062 h 4504487"/>
              <a:gd name="connsiteX11" fmla="*/ 1751105 w 4164789"/>
              <a:gd name="connsiteY11" fmla="*/ 3999628 h 4504487"/>
              <a:gd name="connsiteX12" fmla="*/ 0 w 4164789"/>
              <a:gd name="connsiteY12" fmla="*/ 3968074 h 4504487"/>
              <a:gd name="connsiteX13" fmla="*/ 41970 w 4164789"/>
              <a:gd name="connsiteY13" fmla="*/ 512944 h 4504487"/>
              <a:gd name="connsiteX14" fmla="*/ 1285721 w 4164789"/>
              <a:gd name="connsiteY14" fmla="*/ 520832 h 4504487"/>
              <a:gd name="connsiteX15" fmla="*/ 1293807 w 4164789"/>
              <a:gd name="connsiteY15" fmla="*/ 0 h 4504487"/>
              <a:gd name="connsiteX0" fmla="*/ 1480437 w 4351419"/>
              <a:gd name="connsiteY0" fmla="*/ 0 h 4504487"/>
              <a:gd name="connsiteX1" fmla="*/ 3152465 w 4351419"/>
              <a:gd name="connsiteY1" fmla="*/ 8084 h 4504487"/>
              <a:gd name="connsiteX2" fmla="*/ 3160353 w 4351419"/>
              <a:gd name="connsiteY2" fmla="*/ 615493 h 4504487"/>
              <a:gd name="connsiteX3" fmla="*/ 4343532 w 4351419"/>
              <a:gd name="connsiteY3" fmla="*/ 607605 h 4504487"/>
              <a:gd name="connsiteX4" fmla="*/ 4351419 w 4351419"/>
              <a:gd name="connsiteY4" fmla="*/ 3928632 h 4504487"/>
              <a:gd name="connsiteX5" fmla="*/ 2671306 w 4351419"/>
              <a:gd name="connsiteY5" fmla="*/ 3920743 h 4504487"/>
              <a:gd name="connsiteX6" fmla="*/ 2671306 w 4351419"/>
              <a:gd name="connsiteY6" fmla="*/ 4165285 h 4504487"/>
              <a:gd name="connsiteX7" fmla="*/ 2978932 w 4351419"/>
              <a:gd name="connsiteY7" fmla="*/ 4149508 h 4504487"/>
              <a:gd name="connsiteX8" fmla="*/ 2308464 w 4351419"/>
              <a:gd name="connsiteY8" fmla="*/ 4504487 h 4504487"/>
              <a:gd name="connsiteX9" fmla="*/ 1645884 w 4351419"/>
              <a:gd name="connsiteY9" fmla="*/ 4165285 h 4504487"/>
              <a:gd name="connsiteX10" fmla="*/ 1937735 w 4351419"/>
              <a:gd name="connsiteY10" fmla="*/ 4181062 h 4504487"/>
              <a:gd name="connsiteX11" fmla="*/ 1937735 w 4351419"/>
              <a:gd name="connsiteY11" fmla="*/ 3999628 h 4504487"/>
              <a:gd name="connsiteX12" fmla="*/ 186630 w 4351419"/>
              <a:gd name="connsiteY12" fmla="*/ 3968074 h 4504487"/>
              <a:gd name="connsiteX13" fmla="*/ 0 w 4351419"/>
              <a:gd name="connsiteY13" fmla="*/ 284344 h 4504487"/>
              <a:gd name="connsiteX14" fmla="*/ 1472351 w 4351419"/>
              <a:gd name="connsiteY14" fmla="*/ 520832 h 4504487"/>
              <a:gd name="connsiteX15" fmla="*/ 1480437 w 4351419"/>
              <a:gd name="connsiteY15" fmla="*/ 0 h 4504487"/>
              <a:gd name="connsiteX0" fmla="*/ 1386094 w 4257076"/>
              <a:gd name="connsiteY0" fmla="*/ 0 h 4504487"/>
              <a:gd name="connsiteX1" fmla="*/ 3058122 w 4257076"/>
              <a:gd name="connsiteY1" fmla="*/ 8084 h 4504487"/>
              <a:gd name="connsiteX2" fmla="*/ 3066010 w 4257076"/>
              <a:gd name="connsiteY2" fmla="*/ 615493 h 4504487"/>
              <a:gd name="connsiteX3" fmla="*/ 4249189 w 4257076"/>
              <a:gd name="connsiteY3" fmla="*/ 607605 h 4504487"/>
              <a:gd name="connsiteX4" fmla="*/ 4257076 w 4257076"/>
              <a:gd name="connsiteY4" fmla="*/ 3928632 h 4504487"/>
              <a:gd name="connsiteX5" fmla="*/ 2576963 w 4257076"/>
              <a:gd name="connsiteY5" fmla="*/ 3920743 h 4504487"/>
              <a:gd name="connsiteX6" fmla="*/ 2576963 w 4257076"/>
              <a:gd name="connsiteY6" fmla="*/ 4165285 h 4504487"/>
              <a:gd name="connsiteX7" fmla="*/ 2884589 w 4257076"/>
              <a:gd name="connsiteY7" fmla="*/ 4149508 h 4504487"/>
              <a:gd name="connsiteX8" fmla="*/ 2214121 w 4257076"/>
              <a:gd name="connsiteY8" fmla="*/ 4504487 h 4504487"/>
              <a:gd name="connsiteX9" fmla="*/ 1551541 w 4257076"/>
              <a:gd name="connsiteY9" fmla="*/ 4165285 h 4504487"/>
              <a:gd name="connsiteX10" fmla="*/ 1843392 w 4257076"/>
              <a:gd name="connsiteY10" fmla="*/ 4181062 h 4504487"/>
              <a:gd name="connsiteX11" fmla="*/ 1843392 w 4257076"/>
              <a:gd name="connsiteY11" fmla="*/ 3999628 h 4504487"/>
              <a:gd name="connsiteX12" fmla="*/ 92287 w 4257076"/>
              <a:gd name="connsiteY12" fmla="*/ 3968074 h 4504487"/>
              <a:gd name="connsiteX13" fmla="*/ 0 w 4257076"/>
              <a:gd name="connsiteY13" fmla="*/ 502058 h 4504487"/>
              <a:gd name="connsiteX14" fmla="*/ 1378008 w 4257076"/>
              <a:gd name="connsiteY14" fmla="*/ 520832 h 4504487"/>
              <a:gd name="connsiteX15" fmla="*/ 1386094 w 4257076"/>
              <a:gd name="connsiteY15" fmla="*/ 0 h 4504487"/>
              <a:gd name="connsiteX0" fmla="*/ 1309894 w 4180876"/>
              <a:gd name="connsiteY0" fmla="*/ 0 h 4504487"/>
              <a:gd name="connsiteX1" fmla="*/ 2981922 w 4180876"/>
              <a:gd name="connsiteY1" fmla="*/ 8084 h 4504487"/>
              <a:gd name="connsiteX2" fmla="*/ 2989810 w 4180876"/>
              <a:gd name="connsiteY2" fmla="*/ 615493 h 4504487"/>
              <a:gd name="connsiteX3" fmla="*/ 4172989 w 4180876"/>
              <a:gd name="connsiteY3" fmla="*/ 607605 h 4504487"/>
              <a:gd name="connsiteX4" fmla="*/ 4180876 w 4180876"/>
              <a:gd name="connsiteY4" fmla="*/ 3928632 h 4504487"/>
              <a:gd name="connsiteX5" fmla="*/ 2500763 w 4180876"/>
              <a:gd name="connsiteY5" fmla="*/ 3920743 h 4504487"/>
              <a:gd name="connsiteX6" fmla="*/ 2500763 w 4180876"/>
              <a:gd name="connsiteY6" fmla="*/ 4165285 h 4504487"/>
              <a:gd name="connsiteX7" fmla="*/ 2808389 w 4180876"/>
              <a:gd name="connsiteY7" fmla="*/ 4149508 h 4504487"/>
              <a:gd name="connsiteX8" fmla="*/ 2137921 w 4180876"/>
              <a:gd name="connsiteY8" fmla="*/ 4504487 h 4504487"/>
              <a:gd name="connsiteX9" fmla="*/ 1475341 w 4180876"/>
              <a:gd name="connsiteY9" fmla="*/ 4165285 h 4504487"/>
              <a:gd name="connsiteX10" fmla="*/ 1767192 w 4180876"/>
              <a:gd name="connsiteY10" fmla="*/ 4181062 h 4504487"/>
              <a:gd name="connsiteX11" fmla="*/ 1767192 w 4180876"/>
              <a:gd name="connsiteY11" fmla="*/ 3999628 h 4504487"/>
              <a:gd name="connsiteX12" fmla="*/ 16087 w 4180876"/>
              <a:gd name="connsiteY12" fmla="*/ 3968074 h 4504487"/>
              <a:gd name="connsiteX13" fmla="*/ 0 w 4180876"/>
              <a:gd name="connsiteY13" fmla="*/ 505687 h 4504487"/>
              <a:gd name="connsiteX14" fmla="*/ 1301808 w 4180876"/>
              <a:gd name="connsiteY14" fmla="*/ 520832 h 4504487"/>
              <a:gd name="connsiteX15" fmla="*/ 1309894 w 4180876"/>
              <a:gd name="connsiteY15" fmla="*/ 0 h 4504487"/>
              <a:gd name="connsiteX0" fmla="*/ 1309894 w 4180876"/>
              <a:gd name="connsiteY0" fmla="*/ 0 h 4504487"/>
              <a:gd name="connsiteX1" fmla="*/ 2981922 w 4180876"/>
              <a:gd name="connsiteY1" fmla="*/ 8084 h 4504487"/>
              <a:gd name="connsiteX2" fmla="*/ 2989810 w 4180876"/>
              <a:gd name="connsiteY2" fmla="*/ 615493 h 4504487"/>
              <a:gd name="connsiteX3" fmla="*/ 4172989 w 4180876"/>
              <a:gd name="connsiteY3" fmla="*/ 607605 h 4504487"/>
              <a:gd name="connsiteX4" fmla="*/ 4180876 w 4180876"/>
              <a:gd name="connsiteY4" fmla="*/ 3928632 h 4504487"/>
              <a:gd name="connsiteX5" fmla="*/ 2500763 w 4180876"/>
              <a:gd name="connsiteY5" fmla="*/ 3920743 h 4504487"/>
              <a:gd name="connsiteX6" fmla="*/ 2500763 w 4180876"/>
              <a:gd name="connsiteY6" fmla="*/ 4165285 h 4504487"/>
              <a:gd name="connsiteX7" fmla="*/ 2808389 w 4180876"/>
              <a:gd name="connsiteY7" fmla="*/ 4149508 h 4504487"/>
              <a:gd name="connsiteX8" fmla="*/ 2137921 w 4180876"/>
              <a:gd name="connsiteY8" fmla="*/ 4504487 h 4504487"/>
              <a:gd name="connsiteX9" fmla="*/ 1475341 w 4180876"/>
              <a:gd name="connsiteY9" fmla="*/ 4165285 h 4504487"/>
              <a:gd name="connsiteX10" fmla="*/ 1767192 w 4180876"/>
              <a:gd name="connsiteY10" fmla="*/ 4181062 h 4504487"/>
              <a:gd name="connsiteX11" fmla="*/ 1767192 w 4180876"/>
              <a:gd name="connsiteY11" fmla="*/ 3999628 h 4504487"/>
              <a:gd name="connsiteX12" fmla="*/ 16087 w 4180876"/>
              <a:gd name="connsiteY12" fmla="*/ 3968074 h 4504487"/>
              <a:gd name="connsiteX13" fmla="*/ 0 w 4180876"/>
              <a:gd name="connsiteY13" fmla="*/ 522620 h 4504487"/>
              <a:gd name="connsiteX14" fmla="*/ 1301808 w 4180876"/>
              <a:gd name="connsiteY14" fmla="*/ 520832 h 4504487"/>
              <a:gd name="connsiteX15" fmla="*/ 1309894 w 4180876"/>
              <a:gd name="connsiteY15" fmla="*/ 0 h 4504487"/>
              <a:gd name="connsiteX0" fmla="*/ 1301428 w 4172410"/>
              <a:gd name="connsiteY0" fmla="*/ 0 h 4504487"/>
              <a:gd name="connsiteX1" fmla="*/ 2973456 w 4172410"/>
              <a:gd name="connsiteY1" fmla="*/ 8084 h 4504487"/>
              <a:gd name="connsiteX2" fmla="*/ 2981344 w 4172410"/>
              <a:gd name="connsiteY2" fmla="*/ 615493 h 4504487"/>
              <a:gd name="connsiteX3" fmla="*/ 4164523 w 4172410"/>
              <a:gd name="connsiteY3" fmla="*/ 607605 h 4504487"/>
              <a:gd name="connsiteX4" fmla="*/ 4172410 w 4172410"/>
              <a:gd name="connsiteY4" fmla="*/ 3928632 h 4504487"/>
              <a:gd name="connsiteX5" fmla="*/ 2492297 w 4172410"/>
              <a:gd name="connsiteY5" fmla="*/ 3920743 h 4504487"/>
              <a:gd name="connsiteX6" fmla="*/ 2492297 w 4172410"/>
              <a:gd name="connsiteY6" fmla="*/ 4165285 h 4504487"/>
              <a:gd name="connsiteX7" fmla="*/ 2799923 w 4172410"/>
              <a:gd name="connsiteY7" fmla="*/ 4149508 h 4504487"/>
              <a:gd name="connsiteX8" fmla="*/ 2129455 w 4172410"/>
              <a:gd name="connsiteY8" fmla="*/ 4504487 h 4504487"/>
              <a:gd name="connsiteX9" fmla="*/ 1466875 w 4172410"/>
              <a:gd name="connsiteY9" fmla="*/ 4165285 h 4504487"/>
              <a:gd name="connsiteX10" fmla="*/ 1758726 w 4172410"/>
              <a:gd name="connsiteY10" fmla="*/ 4181062 h 4504487"/>
              <a:gd name="connsiteX11" fmla="*/ 1758726 w 4172410"/>
              <a:gd name="connsiteY11" fmla="*/ 3999628 h 4504487"/>
              <a:gd name="connsiteX12" fmla="*/ 7621 w 4172410"/>
              <a:gd name="connsiteY12" fmla="*/ 3968074 h 4504487"/>
              <a:gd name="connsiteX13" fmla="*/ 0 w 4172410"/>
              <a:gd name="connsiteY13" fmla="*/ 522620 h 4504487"/>
              <a:gd name="connsiteX14" fmla="*/ 1293342 w 4172410"/>
              <a:gd name="connsiteY14" fmla="*/ 520832 h 4504487"/>
              <a:gd name="connsiteX15" fmla="*/ 1301428 w 4172410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2410 w 4189923"/>
              <a:gd name="connsiteY4" fmla="*/ 3928632 h 4504487"/>
              <a:gd name="connsiteX5" fmla="*/ 2492297 w 4189923"/>
              <a:gd name="connsiteY5" fmla="*/ 39207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99628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92297 w 4189923"/>
              <a:gd name="connsiteY5" fmla="*/ 39207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99628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99628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684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557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4623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557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579207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4623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557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89923" h="4504487">
                <a:moveTo>
                  <a:pt x="1301428" y="0"/>
                </a:moveTo>
                <a:lnTo>
                  <a:pt x="2973456" y="8084"/>
                </a:lnTo>
                <a:lnTo>
                  <a:pt x="2981344" y="579207"/>
                </a:lnTo>
                <a:lnTo>
                  <a:pt x="4189923" y="594905"/>
                </a:lnTo>
                <a:cubicBezTo>
                  <a:pt x="4184085" y="1706147"/>
                  <a:pt x="4182481" y="2851257"/>
                  <a:pt x="4176643" y="3962499"/>
                </a:cubicBezTo>
                <a:lnTo>
                  <a:pt x="2483830" y="3958843"/>
                </a:lnTo>
                <a:lnTo>
                  <a:pt x="2492297" y="4146235"/>
                </a:lnTo>
                <a:lnTo>
                  <a:pt x="2799923" y="4149508"/>
                </a:lnTo>
                <a:lnTo>
                  <a:pt x="2129455" y="4504487"/>
                </a:lnTo>
                <a:lnTo>
                  <a:pt x="1473225" y="4155760"/>
                </a:lnTo>
                <a:lnTo>
                  <a:pt x="1758726" y="4155662"/>
                </a:lnTo>
                <a:lnTo>
                  <a:pt x="1758726" y="3957295"/>
                </a:lnTo>
                <a:lnTo>
                  <a:pt x="7621" y="3968074"/>
                </a:lnTo>
                <a:cubicBezTo>
                  <a:pt x="2259" y="2813945"/>
                  <a:pt x="5362" y="1676749"/>
                  <a:pt x="0" y="522620"/>
                </a:cubicBezTo>
                <a:lnTo>
                  <a:pt x="1293342" y="520832"/>
                </a:lnTo>
                <a:lnTo>
                  <a:pt x="1301428" y="0"/>
                </a:lnTo>
                <a:close/>
              </a:path>
            </a:pathLst>
          </a:cu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marL="81916" marR="0" lvl="0" indent="0" algn="ctr" defTabSz="914400" rtl="0" eaLnBrk="0" fontAlgn="base" latinLnBrk="0" hangingPunct="0">
              <a:lnSpc>
                <a:spcPct val="10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None/>
              <a:tabLst/>
              <a:defRPr/>
            </a:pPr>
            <a:r>
              <a:rPr lang="en-US" sz="5000" b="1" dirty="0" smtClean="0">
                <a:latin typeface="VAG Rounded" panose="020B0500000000000000" pitchFamily="34" charset="0"/>
                <a:cs typeface="Vagrounded"/>
              </a:rPr>
              <a:t>Double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AG Rounded" panose="020B0500000000000000" pitchFamily="34" charset="0"/>
              <a:cs typeface="Vagrounded"/>
            </a:endParaRPr>
          </a:p>
        </p:txBody>
      </p:sp>
      <p:sp>
        <p:nvSpPr>
          <p:cNvPr id="6" name="Text Placeholder 7"/>
          <p:cNvSpPr txBox="1">
            <a:spLocks/>
          </p:cNvSpPr>
          <p:nvPr/>
        </p:nvSpPr>
        <p:spPr bwMode="auto">
          <a:xfrm>
            <a:off x="11140440" y="1380173"/>
            <a:ext cx="1280160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916" indent="0" algn="ctr">
              <a:buNone/>
            </a:pPr>
            <a:r>
              <a:rPr lang="en-US" sz="3000" dirty="0">
                <a:latin typeface="VAG Rounded" panose="020B0500000000000000" pitchFamily="34" charset="0"/>
                <a:cs typeface="Vagrounded"/>
              </a:rPr>
              <a:t>n</a:t>
            </a:r>
            <a:r>
              <a:rPr lang="en-US" sz="3000" dirty="0" smtClean="0">
                <a:latin typeface="18 VAG Rounded Thin   55390"/>
                <a:cs typeface="Vagrounded"/>
              </a:rPr>
              <a:t> </a:t>
            </a:r>
            <a:endParaRPr lang="en-US" sz="3000" dirty="0">
              <a:latin typeface="18 VAG Rounded Thin   55390"/>
              <a:cs typeface="Vagrounded"/>
            </a:endParaRPr>
          </a:p>
        </p:txBody>
      </p:sp>
      <p:sp>
        <p:nvSpPr>
          <p:cNvPr id="7" name="Text Placeholder 7"/>
          <p:cNvSpPr txBox="1">
            <a:spLocks/>
          </p:cNvSpPr>
          <p:nvPr/>
        </p:nvSpPr>
        <p:spPr bwMode="auto">
          <a:xfrm>
            <a:off x="11140440" y="6675120"/>
            <a:ext cx="1280160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916" indent="0" algn="ctr">
              <a:buNone/>
            </a:pPr>
            <a:r>
              <a:rPr lang="en-US" sz="3000" dirty="0" smtClean="0">
                <a:latin typeface="VAG Rounded" panose="020B0500000000000000" pitchFamily="34" charset="0"/>
                <a:cs typeface="Vagrounded"/>
              </a:rPr>
              <a:t>F(x)</a:t>
            </a:r>
            <a:endParaRPr lang="en-US" sz="3000" dirty="0">
              <a:latin typeface="VAG Rounded" panose="020B0500000000000000" pitchFamily="34" charset="0"/>
              <a:cs typeface="Vagrounded"/>
            </a:endParaRPr>
          </a:p>
        </p:txBody>
      </p:sp>
      <p:pic>
        <p:nvPicPr>
          <p:cNvPr id="8" name="Picture 7" descr="downlo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6934200"/>
            <a:ext cx="2667000" cy="8013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VAG Rounded" panose="020B0500000000000000" pitchFamily="34" charset="0"/>
              </a:rPr>
              <a:t>What is NOT in a spec?</a:t>
            </a:r>
            <a:endParaRPr lang="en-US" dirty="0">
              <a:latin typeface="VAG Rounded" panose="020B0500000000000000" pitchFamily="34" charset="0"/>
            </a:endParaRP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883923" y="1188721"/>
            <a:ext cx="13060680" cy="6367037"/>
          </a:xfrm>
        </p:spPr>
        <p:txBody>
          <a:bodyPr/>
          <a:lstStyle/>
          <a:p>
            <a:r>
              <a:rPr lang="en-US" sz="3200" dirty="0" smtClean="0">
                <a:latin typeface="VAG Rounded" panose="020B0500000000000000" pitchFamily="34" charset="0"/>
              </a:rPr>
              <a:t>How!</a:t>
            </a:r>
          </a:p>
          <a:p>
            <a:pPr lvl="1"/>
            <a:r>
              <a:rPr lang="en-US" sz="2800" dirty="0" smtClean="0">
                <a:latin typeface="VAG Rounded" panose="020B0500000000000000" pitchFamily="34" charset="0"/>
              </a:rPr>
              <a:t>That’s the beauty of a functional </a:t>
            </a:r>
            <a:r>
              <a:rPr lang="en-US" sz="2800" dirty="0" smtClean="0">
                <a:latin typeface="VAG Rounded" panose="020B0500000000000000" pitchFamily="34" charset="0"/>
              </a:rPr>
              <a:t>abstraction</a:t>
            </a:r>
            <a:r>
              <a:rPr lang="en-US" sz="2800" dirty="0" smtClean="0">
                <a:latin typeface="VAG Rounded" panose="020B0500000000000000" pitchFamily="34" charset="0"/>
              </a:rPr>
              <a:t>; it doesn’t say </a:t>
            </a:r>
            <a:r>
              <a:rPr lang="en-US" sz="2800" dirty="0" smtClean="0">
                <a:solidFill>
                  <a:srgbClr val="FFFF00"/>
                </a:solidFill>
                <a:latin typeface="VAG Rounded" panose="020B0500000000000000" pitchFamily="34" charset="0"/>
              </a:rPr>
              <a:t>how</a:t>
            </a:r>
            <a:r>
              <a:rPr lang="en-US" sz="2800" dirty="0" smtClean="0">
                <a:latin typeface="VAG Rounded" panose="020B0500000000000000" pitchFamily="34" charset="0"/>
              </a:rPr>
              <a:t> it will do its job.</a:t>
            </a:r>
          </a:p>
          <a:p>
            <a:r>
              <a:rPr lang="en-US" sz="3200" dirty="0" smtClean="0">
                <a:latin typeface="VAG Rounded" panose="020B0500000000000000" pitchFamily="34" charset="0"/>
              </a:rPr>
              <a:t>Example: </a:t>
            </a:r>
            <a:r>
              <a:rPr lang="en-US" sz="3200" b="1" dirty="0" smtClean="0">
                <a:latin typeface="VAG Rounded" panose="020B0500000000000000" pitchFamily="34" charset="0"/>
                <a:cs typeface="Courier"/>
              </a:rPr>
              <a:t>Double(n)</a:t>
            </a:r>
          </a:p>
          <a:p>
            <a:pPr lvl="1"/>
            <a:r>
              <a:rPr lang="en-US" sz="2800" dirty="0" smtClean="0">
                <a:latin typeface="VAG Rounded" panose="020B0500000000000000" pitchFamily="34" charset="0"/>
              </a:rPr>
              <a:t>Could be n * 2</a:t>
            </a:r>
          </a:p>
          <a:p>
            <a:pPr lvl="1"/>
            <a:r>
              <a:rPr lang="en-US" sz="2800" dirty="0" smtClean="0">
                <a:latin typeface="VAG Rounded" panose="020B0500000000000000" pitchFamily="34" charset="0"/>
              </a:rPr>
              <a:t>Could be n + n</a:t>
            </a:r>
          </a:p>
          <a:p>
            <a:pPr lvl="1"/>
            <a:r>
              <a:rPr lang="en-US" sz="2800" dirty="0" smtClean="0">
                <a:latin typeface="VAG Rounded" panose="020B0500000000000000" pitchFamily="34" charset="0"/>
              </a:rPr>
              <a:t>Could be n+1 (n times)</a:t>
            </a:r>
            <a:endParaRPr lang="en-US" sz="2800" dirty="0">
              <a:latin typeface="VAG Rounded" panose="020B0500000000000000" pitchFamily="34" charset="0"/>
            </a:endParaRPr>
          </a:p>
          <a:p>
            <a:pPr lvl="2"/>
            <a:r>
              <a:rPr lang="en-US" sz="2400" dirty="0" smtClean="0">
                <a:latin typeface="VAG Rounded" panose="020B0500000000000000" pitchFamily="34" charset="0"/>
              </a:rPr>
              <a:t>if n is a positive integer</a:t>
            </a:r>
          </a:p>
          <a:p>
            <a:r>
              <a:rPr lang="en-US" sz="3200" dirty="0" smtClean="0">
                <a:latin typeface="VAG Rounded" panose="020B0500000000000000" pitchFamily="34" charset="0"/>
              </a:rPr>
              <a:t>This gives great freedom to author!</a:t>
            </a:r>
          </a:p>
          <a:p>
            <a:pPr lvl="1"/>
            <a:r>
              <a:rPr lang="en-US" sz="2800" u="sng" dirty="0" smtClean="0">
                <a:latin typeface="VAG Rounded" panose="020B0500000000000000" pitchFamily="34" charset="0"/>
              </a:rPr>
              <a:t>You</a:t>
            </a:r>
            <a:r>
              <a:rPr lang="en-US" sz="2800" dirty="0" smtClean="0">
                <a:latin typeface="VAG Rounded" panose="020B0500000000000000" pitchFamily="34" charset="0"/>
              </a:rPr>
              <a:t> choose </a:t>
            </a:r>
            <a:r>
              <a:rPr lang="en-US" sz="2800" dirty="0" smtClean="0">
                <a:latin typeface="VAG Rounded" panose="020B0500000000000000" pitchFamily="34" charset="0"/>
              </a:rPr>
              <a:t>algorithm(s</a:t>
            </a:r>
            <a:r>
              <a:rPr lang="en-US" sz="2800" dirty="0" smtClean="0">
                <a:latin typeface="VAG Rounded" panose="020B0500000000000000" pitchFamily="34" charset="0"/>
              </a:rPr>
              <a:t>)!</a:t>
            </a:r>
          </a:p>
          <a:p>
            <a:pPr marL="544830" lvl="1" indent="0">
              <a:buNone/>
            </a:pPr>
            <a:endParaRPr lang="en-US" sz="2800" dirty="0" smtClean="0"/>
          </a:p>
          <a:p>
            <a:pPr lvl="1"/>
            <a:endParaRPr lang="en-US" sz="2800" dirty="0" smtClean="0"/>
          </a:p>
          <a:p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13863755" y="6781800"/>
            <a:ext cx="990600" cy="707868"/>
          </a:xfrm>
          <a:prstGeom prst="rect">
            <a:avLst/>
          </a:prstGeom>
        </p:spPr>
        <p:txBody>
          <a:bodyPr wrap="square" lIns="91423" tIns="45711" rIns="91423" bIns="45711">
            <a:spAutoFit/>
          </a:bodyPr>
          <a:lstStyle/>
          <a:p>
            <a:pPr algn="ct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VAG Rounded" panose="020B0500000000000000" pitchFamily="34" charset="0"/>
              </a:rPr>
              <a:t>What </a:t>
            </a:r>
            <a:r>
              <a:rPr lang="en-US" dirty="0">
                <a:latin typeface="VAG Rounded" panose="020B0500000000000000" pitchFamily="34" charset="0"/>
              </a:rPr>
              <a:t>do YOU think?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83923" y="1188720"/>
            <a:ext cx="13060677" cy="64389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latin typeface="VAG Rounded" panose="020B0500000000000000" pitchFamily="34" charset="0"/>
              </a:rPr>
              <a:t>   Which </a:t>
            </a:r>
            <a:r>
              <a:rPr lang="en-US" dirty="0" smtClean="0">
                <a:latin typeface="VAG Rounded" panose="020B0500000000000000" pitchFamily="34" charset="0"/>
              </a:rPr>
              <a:t>factor below is the most important in </a:t>
            </a:r>
            <a:r>
              <a:rPr lang="en-US" dirty="0" smtClean="0">
                <a:latin typeface="VAG Rounded" panose="020B0500000000000000" pitchFamily="34" charset="0"/>
              </a:rPr>
              <a:t>choosing the </a:t>
            </a:r>
            <a:r>
              <a:rPr lang="en-US" dirty="0" smtClean="0">
                <a:latin typeface="VAG Rounded" panose="020B0500000000000000" pitchFamily="34" charset="0"/>
              </a:rPr>
              <a:t>algorithm to use?</a:t>
            </a:r>
          </a:p>
          <a:p>
            <a:pPr>
              <a:buNone/>
            </a:pPr>
            <a:endParaRPr lang="en-US" dirty="0" smtClean="0">
              <a:latin typeface="VAG Rounded" panose="020B0500000000000000" pitchFamily="34" charset="0"/>
            </a:endParaRPr>
          </a:p>
          <a:p>
            <a:pPr marL="1110310" lvl="1" indent="-617220">
              <a:buFont typeface="+mj-lt"/>
              <a:buAutoNum type="alphaUcPeriod"/>
            </a:pPr>
            <a:r>
              <a:rPr lang="en-US" dirty="0" smtClean="0">
                <a:latin typeface="VAG Rounded" panose="020B0500000000000000" pitchFamily="34" charset="0"/>
              </a:rPr>
              <a:t>Simplest?</a:t>
            </a:r>
          </a:p>
          <a:p>
            <a:pPr marL="1110310" lvl="1" indent="-617220">
              <a:buFont typeface="+mj-lt"/>
              <a:buAutoNum type="alphaUcPeriod"/>
            </a:pPr>
            <a:r>
              <a:rPr lang="en-US" dirty="0" smtClean="0">
                <a:latin typeface="VAG Rounded" panose="020B0500000000000000" pitchFamily="34" charset="0"/>
              </a:rPr>
              <a:t>Easiest to implement?</a:t>
            </a:r>
          </a:p>
          <a:p>
            <a:pPr marL="1110310" lvl="1" indent="-617220">
              <a:buFont typeface="+mj-lt"/>
              <a:buAutoNum type="alphaUcPeriod"/>
            </a:pPr>
            <a:r>
              <a:rPr lang="en-US" dirty="0">
                <a:latin typeface="VAG Rounded" panose="020B0500000000000000" pitchFamily="34" charset="0"/>
              </a:rPr>
              <a:t>T</a:t>
            </a:r>
            <a:r>
              <a:rPr lang="en-US" dirty="0" smtClean="0">
                <a:latin typeface="VAG Rounded" panose="020B0500000000000000" pitchFamily="34" charset="0"/>
              </a:rPr>
              <a:t>akes less time?</a:t>
            </a:r>
          </a:p>
          <a:p>
            <a:pPr marL="1110310" lvl="1" indent="-617220">
              <a:buFont typeface="+mj-lt"/>
              <a:buAutoNum type="alphaUcPeriod"/>
            </a:pPr>
            <a:r>
              <a:rPr lang="en-US" dirty="0" smtClean="0">
                <a:latin typeface="VAG Rounded" panose="020B0500000000000000" pitchFamily="34" charset="0"/>
              </a:rPr>
              <a:t>Uses up less space (memory)?</a:t>
            </a:r>
          </a:p>
          <a:p>
            <a:pPr marL="1110310" lvl="1" indent="-617220">
              <a:buFont typeface="+mj-lt"/>
              <a:buAutoNum type="alphaUcPeriod"/>
            </a:pPr>
            <a:r>
              <a:rPr lang="en-US" dirty="0" smtClean="0">
                <a:latin typeface="VAG Rounded" panose="020B0500000000000000" pitchFamily="34" charset="0"/>
              </a:rPr>
              <a:t>Gives a more precise answer?</a:t>
            </a:r>
          </a:p>
        </p:txBody>
      </p:sp>
      <p:pic>
        <p:nvPicPr>
          <p:cNvPr id="7" name="Picture 10"/>
          <p:cNvPicPr>
            <a:picLocks noChangeAspect="1"/>
          </p:cNvPicPr>
          <p:nvPr/>
        </p:nvPicPr>
        <p:blipFill>
          <a:blip r:embed="rId2"/>
          <a:srcRect l="7298" t="14340" r="10573" b="10814"/>
          <a:stretch>
            <a:fillRect/>
          </a:stretch>
        </p:blipFill>
        <p:spPr bwMode="auto">
          <a:xfrm>
            <a:off x="10535540" y="2819400"/>
            <a:ext cx="2647060" cy="241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VAG Rounded" panose="020B0500000000000000" pitchFamily="34" charset="0"/>
              </a:rPr>
              <a:t>Algorithm Analysis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G Rounded" panose="020B0500000000000000" pitchFamily="34" charset="0"/>
              </a:rPr>
              <a:t>Algorithm Analysis: Running Time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83924" y="1188721"/>
            <a:ext cx="7977184" cy="636703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VAG Rounded" panose="020B0500000000000000" pitchFamily="34" charset="0"/>
              </a:rPr>
              <a:t>One commonly used criterion in algorithm analysis is </a:t>
            </a:r>
            <a:r>
              <a:rPr lang="en-US" b="1" dirty="0" smtClean="0">
                <a:solidFill>
                  <a:srgbClr val="FFFF00"/>
                </a:solidFill>
                <a:latin typeface="VAG Rounded" panose="020B0500000000000000" pitchFamily="34" charset="0"/>
              </a:rPr>
              <a:t>running time</a:t>
            </a:r>
            <a:endParaRPr lang="en-US" dirty="0">
              <a:solidFill>
                <a:srgbClr val="FFFF00"/>
              </a:solidFill>
              <a:latin typeface="VAG Rounded" panose="020B0500000000000000" pitchFamily="34" charset="0"/>
            </a:endParaRPr>
          </a:p>
          <a:p>
            <a:pPr lvl="1"/>
            <a:r>
              <a:rPr lang="en-US" dirty="0" smtClean="0">
                <a:latin typeface="VAG Rounded" panose="020B0500000000000000" pitchFamily="34" charset="0"/>
              </a:rPr>
              <a:t>how long does the algorithm take to run and finish its task?</a:t>
            </a:r>
          </a:p>
          <a:p>
            <a:r>
              <a:rPr lang="en-US" dirty="0" smtClean="0">
                <a:latin typeface="VAG Rounded" panose="020B0500000000000000" pitchFamily="34" charset="0"/>
              </a:rPr>
              <a:t>How do we measure it?</a:t>
            </a:r>
          </a:p>
        </p:txBody>
      </p:sp>
      <p:pic>
        <p:nvPicPr>
          <p:cNvPr id="5" name="Content Placeholder 7" descr="skd188803sd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482" b="-29482"/>
          <a:stretch/>
        </p:blipFill>
        <p:spPr bwMode="auto">
          <a:xfrm>
            <a:off x="9065874" y="1188721"/>
            <a:ext cx="4846320" cy="636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7"/>
          <p:cNvSpPr txBox="1">
            <a:spLocks/>
          </p:cNvSpPr>
          <p:nvPr/>
        </p:nvSpPr>
        <p:spPr bwMode="auto">
          <a:xfrm>
            <a:off x="9601200" y="3810000"/>
            <a:ext cx="1828800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916" indent="0" algn="ctr">
              <a:buNone/>
            </a:pPr>
            <a:r>
              <a:rPr lang="en-US" sz="2400" dirty="0" smtClean="0">
                <a:latin typeface="Courier"/>
                <a:cs typeface="Courier"/>
              </a:rPr>
              <a:t>08:23:12</a:t>
            </a:r>
            <a:endParaRPr lang="en-US" sz="2400" dirty="0">
              <a:latin typeface="Courier"/>
              <a:cs typeface="Couri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AG Rounded" panose="020B0500000000000000" pitchFamily="34" charset="0"/>
              </a:rPr>
              <a:t>Runtime Analysis: Problem and Solution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83923" y="1188721"/>
            <a:ext cx="8260077" cy="6367037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VAG Rounded" panose="020B0500000000000000" pitchFamily="34" charset="0"/>
              </a:rPr>
              <a:t>Time </a:t>
            </a:r>
            <a:r>
              <a:rPr lang="en-US" sz="2800" dirty="0" smtClean="0">
                <a:latin typeface="VAG Rounded" panose="020B0500000000000000" pitchFamily="34" charset="0"/>
              </a:rPr>
              <a:t>with stopwatch</a:t>
            </a:r>
            <a:r>
              <a:rPr lang="en-US" sz="2800" dirty="0" smtClean="0">
                <a:latin typeface="VAG Rounded" panose="020B0500000000000000" pitchFamily="34" charset="0"/>
              </a:rPr>
              <a:t>, but…</a:t>
            </a:r>
          </a:p>
          <a:p>
            <a:pPr lvl="1"/>
            <a:r>
              <a:rPr lang="en-US" sz="2800" dirty="0" smtClean="0">
                <a:latin typeface="VAG Rounded" panose="020B0500000000000000" pitchFamily="34" charset="0"/>
              </a:rPr>
              <a:t>Different computers may have different runtimes.  </a:t>
            </a:r>
            <a:r>
              <a:rPr lang="en-US" sz="2800" dirty="0" smtClean="0">
                <a:latin typeface="VAG Rounded" panose="020B0500000000000000" pitchFamily="34" charset="0"/>
                <a:sym typeface="Wingdings" pitchFamily="2" charset="2"/>
              </a:rPr>
              <a:t></a:t>
            </a:r>
            <a:endParaRPr lang="en-US" sz="2800" dirty="0" smtClean="0">
              <a:latin typeface="VAG Rounded" panose="020B0500000000000000" pitchFamily="34" charset="0"/>
            </a:endParaRPr>
          </a:p>
          <a:p>
            <a:pPr lvl="1"/>
            <a:r>
              <a:rPr lang="en-US" sz="2800" u="sng" dirty="0" smtClean="0">
                <a:latin typeface="VAG Rounded" panose="020B0500000000000000" pitchFamily="34" charset="0"/>
              </a:rPr>
              <a:t>Same</a:t>
            </a:r>
            <a:r>
              <a:rPr lang="en-US" sz="2800" dirty="0" smtClean="0">
                <a:latin typeface="VAG Rounded" panose="020B0500000000000000" pitchFamily="34" charset="0"/>
              </a:rPr>
              <a:t> computer may have different runtimes on </a:t>
            </a:r>
            <a:r>
              <a:rPr lang="en-US" sz="2800" u="sng" dirty="0" smtClean="0">
                <a:latin typeface="VAG Rounded" panose="020B0500000000000000" pitchFamily="34" charset="0"/>
              </a:rPr>
              <a:t>same</a:t>
            </a:r>
            <a:r>
              <a:rPr lang="en-US" sz="2800" dirty="0" smtClean="0">
                <a:latin typeface="VAG Rounded" panose="020B0500000000000000" pitchFamily="34" charset="0"/>
              </a:rPr>
              <a:t> input.  </a:t>
            </a:r>
            <a:r>
              <a:rPr lang="en-US" sz="2800" dirty="0" smtClean="0">
                <a:latin typeface="VAG Rounded" panose="020B0500000000000000" pitchFamily="34" charset="0"/>
                <a:sym typeface="Wingdings" pitchFamily="2" charset="2"/>
              </a:rPr>
              <a:t></a:t>
            </a:r>
          </a:p>
          <a:p>
            <a:pPr lvl="1"/>
            <a:r>
              <a:rPr lang="en-US" sz="2800" dirty="0" smtClean="0">
                <a:latin typeface="VAG Rounded" panose="020B0500000000000000" pitchFamily="34" charset="0"/>
                <a:sym typeface="Wingdings" pitchFamily="2" charset="2"/>
              </a:rPr>
              <a:t>Need to implement the algorithm first to run it.  </a:t>
            </a:r>
            <a:r>
              <a:rPr lang="en-US" sz="2800" dirty="0" smtClean="0">
                <a:latin typeface="VAG Rounded" panose="020B0500000000000000" pitchFamily="34" charset="0"/>
                <a:sym typeface="Wingdings"/>
              </a:rPr>
              <a:t></a:t>
            </a:r>
            <a:endParaRPr lang="en-US" sz="2800" dirty="0">
              <a:latin typeface="VAG Rounded" panose="020B0500000000000000" pitchFamily="34" charset="0"/>
              <a:sym typeface="Wingdings" pitchFamily="2" charset="2"/>
            </a:endParaRPr>
          </a:p>
          <a:p>
            <a:r>
              <a:rPr lang="en-US" sz="2800" i="1" dirty="0" smtClean="0">
                <a:latin typeface="VAG Rounded" panose="020B0500000000000000" pitchFamily="34" charset="0"/>
              </a:rPr>
              <a:t>Solution</a:t>
            </a:r>
            <a:r>
              <a:rPr lang="en-US" sz="2800" dirty="0" smtClean="0">
                <a:latin typeface="VAG Rounded" panose="020B0500000000000000" pitchFamily="34" charset="0"/>
              </a:rPr>
              <a:t>: </a:t>
            </a:r>
            <a:r>
              <a:rPr lang="en-US" sz="2800" dirty="0" smtClean="0">
                <a:solidFill>
                  <a:srgbClr val="FFFF00"/>
                </a:solidFill>
                <a:latin typeface="VAG Rounded" panose="020B0500000000000000" pitchFamily="34" charset="0"/>
              </a:rPr>
              <a:t>Count the #of “steps” </a:t>
            </a:r>
            <a:r>
              <a:rPr lang="en-US" sz="2800" dirty="0" smtClean="0">
                <a:latin typeface="VAG Rounded" panose="020B0500000000000000" pitchFamily="34" charset="0"/>
              </a:rPr>
              <a:t>involved, not time!</a:t>
            </a:r>
          </a:p>
          <a:p>
            <a:pPr lvl="1"/>
            <a:r>
              <a:rPr lang="en-US" sz="2800" dirty="0" smtClean="0">
                <a:latin typeface="VAG Rounded" panose="020B0500000000000000" pitchFamily="34" charset="0"/>
              </a:rPr>
              <a:t>Each operation = 1 step</a:t>
            </a:r>
          </a:p>
          <a:p>
            <a:pPr lvl="1"/>
            <a:r>
              <a:rPr lang="en-US" sz="2800" i="1" dirty="0" smtClean="0">
                <a:solidFill>
                  <a:schemeClr val="accent1"/>
                </a:solidFill>
                <a:latin typeface="VAG Rounded" panose="020B0500000000000000" pitchFamily="34" charset="0"/>
              </a:rPr>
              <a:t>If we say “running time”, </a:t>
            </a:r>
            <a:r>
              <a:rPr lang="en-US" sz="2800" i="1" dirty="0" smtClean="0">
                <a:solidFill>
                  <a:schemeClr val="accent1"/>
                </a:solidFill>
                <a:latin typeface="VAG Rounded" panose="020B0500000000000000" pitchFamily="34" charset="0"/>
              </a:rPr>
              <a:t>we </a:t>
            </a:r>
            <a:r>
              <a:rPr lang="en-US" sz="2800" i="1" dirty="0" smtClean="0">
                <a:solidFill>
                  <a:schemeClr val="accent1"/>
                </a:solidFill>
                <a:latin typeface="VAG Rounded" panose="020B0500000000000000" pitchFamily="34" charset="0"/>
              </a:rPr>
              <a:t>mean # of steps, not time!</a:t>
            </a:r>
          </a:p>
        </p:txBody>
      </p:sp>
      <p:pic>
        <p:nvPicPr>
          <p:cNvPr id="5" name="Content Placeholder 6" descr="stk19951boj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" b="2034"/>
          <a:stretch>
            <a:fillRect/>
          </a:stretch>
        </p:blipFill>
        <p:spPr bwMode="auto">
          <a:xfrm>
            <a:off x="9363480" y="1463040"/>
            <a:ext cx="4428720" cy="5818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&quot;No&quot; Symbol 5"/>
          <p:cNvSpPr/>
          <p:nvPr/>
        </p:nvSpPr>
        <p:spPr>
          <a:xfrm>
            <a:off x="9365714" y="3005280"/>
            <a:ext cx="4389120" cy="4389120"/>
          </a:xfrm>
          <a:prstGeom prst="noSmoking">
            <a:avLst>
              <a:gd name="adj" fmla="val 1172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66347</TotalTime>
  <Pages>47</Pages>
  <Words>1001</Words>
  <Application>Microsoft Office PowerPoint</Application>
  <PresentationFormat>Custom</PresentationFormat>
  <Paragraphs>193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MS PGothic</vt:lpstr>
      <vt:lpstr>18 VAG Rounded Black   09390</vt:lpstr>
      <vt:lpstr>18 VAG Rounded Bold   07390</vt:lpstr>
      <vt:lpstr>18 VAG Rounded Light   02390</vt:lpstr>
      <vt:lpstr>18 VAG Rounded Thin   55390</vt:lpstr>
      <vt:lpstr>Arial</vt:lpstr>
      <vt:lpstr>Corbel</vt:lpstr>
      <vt:lpstr>Courier</vt:lpstr>
      <vt:lpstr>Helvetica</vt:lpstr>
      <vt:lpstr>VAG Rounded</vt:lpstr>
      <vt:lpstr>Vagrounded</vt:lpstr>
      <vt:lpstr>Wingdings</vt:lpstr>
      <vt:lpstr>Wingdings 2</vt:lpstr>
      <vt:lpstr>Wingdings 3</vt:lpstr>
      <vt:lpstr>Metro</vt:lpstr>
      <vt:lpstr>What is your cloud strategy?</vt:lpstr>
      <vt:lpstr>PowerPoint Presentation</vt:lpstr>
      <vt:lpstr>Functional Abstraction</vt:lpstr>
      <vt:lpstr>What is IN a spec?</vt:lpstr>
      <vt:lpstr>What is NOT in a spec?</vt:lpstr>
      <vt:lpstr>What do YOU think?</vt:lpstr>
      <vt:lpstr>PowerPoint Presentation</vt:lpstr>
      <vt:lpstr>Algorithm Analysis: Running Time</vt:lpstr>
      <vt:lpstr>Runtime Analysis: Problem and Solution</vt:lpstr>
      <vt:lpstr>Runtime Analysis: Input Size &amp; Efficiency</vt:lpstr>
      <vt:lpstr>Runtime Analysis: Worst Case Scenario</vt:lpstr>
      <vt:lpstr>Runtime Analysis: Order of Growth</vt:lpstr>
      <vt:lpstr>Example: Finding a student (by ID)</vt:lpstr>
      <vt:lpstr>Example: Finding a student (by ID)</vt:lpstr>
      <vt:lpstr>Example: Finding a student (by ID)</vt:lpstr>
      <vt:lpstr>Example: Finding a Shared Birthday</vt:lpstr>
      <vt:lpstr>Example: Finding Subsets</vt:lpstr>
      <vt:lpstr>PowerPoint Presentation</vt:lpstr>
      <vt:lpstr>Reference Text for Algorithms</vt:lpstr>
      <vt:lpstr>Algorithm Analysis: Is an Algorithm Correct?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Jonathan McKinsey</cp:lastModifiedBy>
  <cp:revision>3418</cp:revision>
  <cp:lastPrinted>2015-02-11T17:31:24Z</cp:lastPrinted>
  <dcterms:created xsi:type="dcterms:W3CDTF">2015-02-11T18:21:02Z</dcterms:created>
  <dcterms:modified xsi:type="dcterms:W3CDTF">2015-07-01T10:05:52Z</dcterms:modified>
</cp:coreProperties>
</file>